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7" r:id="rId3"/>
    <p:sldId id="278" r:id="rId4"/>
    <p:sldId id="279" r:id="rId5"/>
    <p:sldId id="270" r:id="rId6"/>
    <p:sldId id="271" r:id="rId7"/>
    <p:sldId id="282" r:id="rId8"/>
    <p:sldId id="280" r:id="rId9"/>
    <p:sldId id="272" r:id="rId10"/>
    <p:sldId id="257" r:id="rId11"/>
    <p:sldId id="258" r:id="rId12"/>
    <p:sldId id="259" r:id="rId13"/>
    <p:sldId id="260" r:id="rId14"/>
    <p:sldId id="261" r:id="rId15"/>
    <p:sldId id="287" r:id="rId16"/>
    <p:sldId id="283" r:id="rId17"/>
    <p:sldId id="284" r:id="rId18"/>
    <p:sldId id="265" r:id="rId19"/>
    <p:sldId id="266" r:id="rId20"/>
    <p:sldId id="267" r:id="rId21"/>
    <p:sldId id="285" r:id="rId22"/>
    <p:sldId id="286" r:id="rId23"/>
    <p:sldId id="269" r:id="rId24"/>
    <p:sldId id="273" r:id="rId25"/>
    <p:sldId id="27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4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376EA2-7452-AE42-A757-8418DE47CBDA}" type="datetimeFigureOut">
              <a:rPr lang="en-US" smtClean="0"/>
              <a:t>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1C835-959A-C84D-AD8A-B4CA4F5E0148}" type="slidenum">
              <a:rPr lang="en-US" smtClean="0"/>
              <a:t>‹#›</a:t>
            </a:fld>
            <a:endParaRPr lang="en-US"/>
          </a:p>
        </p:txBody>
      </p:sp>
    </p:spTree>
    <p:extLst>
      <p:ext uri="{BB962C8B-B14F-4D97-AF65-F5344CB8AC3E}">
        <p14:creationId xmlns:p14="http://schemas.microsoft.com/office/powerpoint/2010/main" val="46971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76EA2-7452-AE42-A757-8418DE47CBDA}" type="datetimeFigureOut">
              <a:rPr lang="en-US" smtClean="0"/>
              <a:t>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1C835-959A-C84D-AD8A-B4CA4F5E0148}" type="slidenum">
              <a:rPr lang="en-US" smtClean="0"/>
              <a:t>‹#›</a:t>
            </a:fld>
            <a:endParaRPr lang="en-US"/>
          </a:p>
        </p:txBody>
      </p:sp>
    </p:spTree>
    <p:extLst>
      <p:ext uri="{BB962C8B-B14F-4D97-AF65-F5344CB8AC3E}">
        <p14:creationId xmlns:p14="http://schemas.microsoft.com/office/powerpoint/2010/main" val="9842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76EA2-7452-AE42-A757-8418DE47CBDA}" type="datetimeFigureOut">
              <a:rPr lang="en-US" smtClean="0"/>
              <a:t>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1C835-959A-C84D-AD8A-B4CA4F5E0148}" type="slidenum">
              <a:rPr lang="en-US" smtClean="0"/>
              <a:t>‹#›</a:t>
            </a:fld>
            <a:endParaRPr lang="en-US"/>
          </a:p>
        </p:txBody>
      </p:sp>
    </p:spTree>
    <p:extLst>
      <p:ext uri="{BB962C8B-B14F-4D97-AF65-F5344CB8AC3E}">
        <p14:creationId xmlns:p14="http://schemas.microsoft.com/office/powerpoint/2010/main" val="16595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76EA2-7452-AE42-A757-8418DE47CBDA}" type="datetimeFigureOut">
              <a:rPr lang="en-US" smtClean="0"/>
              <a:t>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1C835-959A-C84D-AD8A-B4CA4F5E0148}" type="slidenum">
              <a:rPr lang="en-US" smtClean="0"/>
              <a:t>‹#›</a:t>
            </a:fld>
            <a:endParaRPr lang="en-US"/>
          </a:p>
        </p:txBody>
      </p:sp>
    </p:spTree>
    <p:extLst>
      <p:ext uri="{BB962C8B-B14F-4D97-AF65-F5344CB8AC3E}">
        <p14:creationId xmlns:p14="http://schemas.microsoft.com/office/powerpoint/2010/main" val="216285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76EA2-7452-AE42-A757-8418DE47CBDA}" type="datetimeFigureOut">
              <a:rPr lang="en-US" smtClean="0"/>
              <a:t>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1C835-959A-C84D-AD8A-B4CA4F5E0148}" type="slidenum">
              <a:rPr lang="en-US" smtClean="0"/>
              <a:t>‹#›</a:t>
            </a:fld>
            <a:endParaRPr lang="en-US"/>
          </a:p>
        </p:txBody>
      </p:sp>
    </p:spTree>
    <p:extLst>
      <p:ext uri="{BB962C8B-B14F-4D97-AF65-F5344CB8AC3E}">
        <p14:creationId xmlns:p14="http://schemas.microsoft.com/office/powerpoint/2010/main" val="1187454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376EA2-7452-AE42-A757-8418DE47CBDA}" type="datetimeFigureOut">
              <a:rPr lang="en-US" smtClean="0"/>
              <a:t>2/15/16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1C835-959A-C84D-AD8A-B4CA4F5E0148}" type="slidenum">
              <a:rPr lang="en-US" smtClean="0"/>
              <a:t>‹#›</a:t>
            </a:fld>
            <a:endParaRPr lang="en-US"/>
          </a:p>
        </p:txBody>
      </p:sp>
    </p:spTree>
    <p:extLst>
      <p:ext uri="{BB962C8B-B14F-4D97-AF65-F5344CB8AC3E}">
        <p14:creationId xmlns:p14="http://schemas.microsoft.com/office/powerpoint/2010/main" val="28699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376EA2-7452-AE42-A757-8418DE47CBDA}" type="datetimeFigureOut">
              <a:rPr lang="en-US" smtClean="0"/>
              <a:t>2/15/16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1C835-959A-C84D-AD8A-B4CA4F5E0148}" type="slidenum">
              <a:rPr lang="en-US" smtClean="0"/>
              <a:t>‹#›</a:t>
            </a:fld>
            <a:endParaRPr lang="en-US"/>
          </a:p>
        </p:txBody>
      </p:sp>
    </p:spTree>
    <p:extLst>
      <p:ext uri="{BB962C8B-B14F-4D97-AF65-F5344CB8AC3E}">
        <p14:creationId xmlns:p14="http://schemas.microsoft.com/office/powerpoint/2010/main" val="124395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376EA2-7452-AE42-A757-8418DE47CBDA}" type="datetimeFigureOut">
              <a:rPr lang="en-US" smtClean="0"/>
              <a:t>2/15/16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1C835-959A-C84D-AD8A-B4CA4F5E0148}" type="slidenum">
              <a:rPr lang="en-US" smtClean="0"/>
              <a:t>‹#›</a:t>
            </a:fld>
            <a:endParaRPr lang="en-US"/>
          </a:p>
        </p:txBody>
      </p:sp>
    </p:spTree>
    <p:extLst>
      <p:ext uri="{BB962C8B-B14F-4D97-AF65-F5344CB8AC3E}">
        <p14:creationId xmlns:p14="http://schemas.microsoft.com/office/powerpoint/2010/main" val="271422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76EA2-7452-AE42-A757-8418DE47CBDA}" type="datetimeFigureOut">
              <a:rPr lang="en-US" smtClean="0"/>
              <a:t>2/15/16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1C835-959A-C84D-AD8A-B4CA4F5E0148}" type="slidenum">
              <a:rPr lang="en-US" smtClean="0"/>
              <a:t>‹#›</a:t>
            </a:fld>
            <a:endParaRPr lang="en-US"/>
          </a:p>
        </p:txBody>
      </p:sp>
    </p:spTree>
    <p:extLst>
      <p:ext uri="{BB962C8B-B14F-4D97-AF65-F5344CB8AC3E}">
        <p14:creationId xmlns:p14="http://schemas.microsoft.com/office/powerpoint/2010/main" val="376992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76EA2-7452-AE42-A757-8418DE47CBDA}" type="datetimeFigureOut">
              <a:rPr lang="en-US" smtClean="0"/>
              <a:t>2/15/16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1C835-959A-C84D-AD8A-B4CA4F5E0148}" type="slidenum">
              <a:rPr lang="en-US" smtClean="0"/>
              <a:t>‹#›</a:t>
            </a:fld>
            <a:endParaRPr lang="en-US"/>
          </a:p>
        </p:txBody>
      </p:sp>
    </p:spTree>
    <p:extLst>
      <p:ext uri="{BB962C8B-B14F-4D97-AF65-F5344CB8AC3E}">
        <p14:creationId xmlns:p14="http://schemas.microsoft.com/office/powerpoint/2010/main" val="276808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76EA2-7452-AE42-A757-8418DE47CBDA}" type="datetimeFigureOut">
              <a:rPr lang="en-US" smtClean="0"/>
              <a:t>2/15/16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1C835-959A-C84D-AD8A-B4CA4F5E0148}" type="slidenum">
              <a:rPr lang="en-US" smtClean="0"/>
              <a:t>‹#›</a:t>
            </a:fld>
            <a:endParaRPr lang="en-US"/>
          </a:p>
        </p:txBody>
      </p:sp>
    </p:spTree>
    <p:extLst>
      <p:ext uri="{BB962C8B-B14F-4D97-AF65-F5344CB8AC3E}">
        <p14:creationId xmlns:p14="http://schemas.microsoft.com/office/powerpoint/2010/main" val="41038757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76EA2-7452-AE42-A757-8418DE47CBDA}" type="datetimeFigureOut">
              <a:rPr lang="en-US" smtClean="0"/>
              <a:t>2/15/16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1C835-959A-C84D-AD8A-B4CA4F5E0148}" type="slidenum">
              <a:rPr lang="en-US" smtClean="0"/>
              <a:t>‹#›</a:t>
            </a:fld>
            <a:endParaRPr lang="en-US"/>
          </a:p>
        </p:txBody>
      </p:sp>
    </p:spTree>
    <p:extLst>
      <p:ext uri="{BB962C8B-B14F-4D97-AF65-F5344CB8AC3E}">
        <p14:creationId xmlns:p14="http://schemas.microsoft.com/office/powerpoint/2010/main" val="467401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6.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6.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7.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3.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4.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5.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50" r="100000">
                        <a14:foregroundMark x1="94583" y1="72083" x2="94583" y2="72083"/>
                        <a14:foregroundMark x1="75417" y1="39833" x2="75417" y2="39833"/>
                        <a14:foregroundMark x1="74917" y1="42250" x2="74917" y2="42250"/>
                        <a14:foregroundMark x1="72917" y1="42917" x2="72917" y2="42917"/>
                      </a14:backgroundRemoval>
                    </a14:imgEffect>
                  </a14:imgLayer>
                </a14:imgProps>
              </a:ext>
            </a:extLst>
          </a:blip>
          <a:srcRect t="9677" b="9739"/>
          <a:stretch/>
        </p:blipFill>
        <p:spPr>
          <a:xfrm>
            <a:off x="137288" y="779468"/>
            <a:ext cx="7470795" cy="6020261"/>
          </a:xfrm>
          <a:prstGeom prst="rect">
            <a:avLst/>
          </a:prstGeom>
        </p:spPr>
      </p:pic>
      <p:sp>
        <p:nvSpPr>
          <p:cNvPr id="2" name="Title 1"/>
          <p:cNvSpPr>
            <a:spLocks noGrp="1"/>
          </p:cNvSpPr>
          <p:nvPr>
            <p:ph type="ctrTitle"/>
          </p:nvPr>
        </p:nvSpPr>
        <p:spPr>
          <a:xfrm>
            <a:off x="137289" y="182883"/>
            <a:ext cx="8716440" cy="1470025"/>
          </a:xfrm>
        </p:spPr>
        <p:txBody>
          <a:bodyPr/>
          <a:lstStyle/>
          <a:p>
            <a:pPr algn="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Argument reconstruction: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basics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ubtitle 2"/>
          <p:cNvSpPr>
            <a:spLocks noGrp="1"/>
          </p:cNvSpPr>
          <p:nvPr>
            <p:ph type="subTitle" idx="1"/>
          </p:nvPr>
        </p:nvSpPr>
        <p:spPr>
          <a:xfrm>
            <a:off x="4164424" y="5036930"/>
            <a:ext cx="4896632" cy="1752600"/>
          </a:xfrm>
          <a:solidFill>
            <a:srgbClr val="660066"/>
          </a:solidFill>
        </p:spPr>
        <p:txBody>
          <a:bodyPr>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Kareem Khalifa</a:t>
            </a:r>
          </a:p>
          <a:p>
            <a:r>
              <a:rPr lang="en-US" b="1" spc="150" dirty="0" smtClean="0">
                <a:ln w="11430"/>
                <a:solidFill>
                  <a:srgbClr val="F8F8F8"/>
                </a:solidFill>
                <a:effectLst>
                  <a:outerShdw blurRad="25400" algn="tl" rotWithShape="0">
                    <a:srgbClr val="000000">
                      <a:alpha val="43000"/>
                    </a:srgbClr>
                  </a:outerShdw>
                </a:effectLst>
              </a:rPr>
              <a:t>Philosophy Department</a:t>
            </a:r>
          </a:p>
          <a:p>
            <a:r>
              <a:rPr lang="en-US" b="1" spc="150" dirty="0" smtClean="0">
                <a:ln w="11430"/>
                <a:solidFill>
                  <a:srgbClr val="F8F8F8"/>
                </a:solidFill>
                <a:effectLst>
                  <a:outerShdw blurRad="25400" algn="tl" rotWithShape="0">
                    <a:srgbClr val="000000">
                      <a:alpha val="43000"/>
                    </a:srgbClr>
                  </a:outerShdw>
                </a:effectLst>
              </a:rPr>
              <a:t>Middlebury College</a:t>
            </a:r>
          </a:p>
          <a:p>
            <a:endParaRPr lang="en-US"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4757234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a:latin typeface="Calibri" charset="0"/>
              </a:rPr>
              <a:t>Exercise 1</a:t>
            </a:r>
          </a:p>
        </p:txBody>
      </p:sp>
      <p:sp>
        <p:nvSpPr>
          <p:cNvPr id="26627" name="Rectangle 3"/>
          <p:cNvSpPr>
            <a:spLocks noGrp="1" noChangeArrowheads="1"/>
          </p:cNvSpPr>
          <p:nvPr>
            <p:ph idx="1"/>
          </p:nvPr>
        </p:nvSpPr>
        <p:spPr>
          <a:xfrm>
            <a:off x="457200" y="1600200"/>
            <a:ext cx="5562600" cy="4525963"/>
          </a:xfrm>
        </p:spPr>
        <p:txBody>
          <a:bodyPr/>
          <a:lstStyle/>
          <a:p>
            <a:pPr eaLnBrk="1" hangingPunct="1"/>
            <a:r>
              <a:rPr lang="en-US" b="1">
                <a:latin typeface="Calibri" charset="0"/>
              </a:rPr>
              <a:t>No plants are sentient.</a:t>
            </a:r>
          </a:p>
          <a:p>
            <a:pPr eaLnBrk="1" hangingPunct="1"/>
            <a:r>
              <a:rPr lang="en-US" b="1">
                <a:latin typeface="Calibri" charset="0"/>
              </a:rPr>
              <a:t>All morally considerable things are sentient.</a:t>
            </a:r>
          </a:p>
          <a:p>
            <a:pPr eaLnBrk="1" hangingPunct="1"/>
            <a:r>
              <a:rPr lang="en-US" b="1">
                <a:latin typeface="Calibri" charset="0"/>
                <a:sym typeface="Symbol" charset="0"/>
              </a:rPr>
              <a:t></a:t>
            </a:r>
            <a:r>
              <a:rPr lang="en-US" b="1">
                <a:latin typeface="Calibri" charset="0"/>
              </a:rPr>
              <a:t> No plants are morally considerable.</a:t>
            </a:r>
            <a:endParaRPr lang="en-US">
              <a:latin typeface="Calibri" charset="0"/>
            </a:endParaRPr>
          </a:p>
          <a:p>
            <a:pPr eaLnBrk="1" hangingPunct="1"/>
            <a:r>
              <a:rPr lang="en-US">
                <a:latin typeface="Calibri" charset="0"/>
              </a:rPr>
              <a:t>VALID.</a:t>
            </a:r>
          </a:p>
        </p:txBody>
      </p:sp>
      <p:pic>
        <p:nvPicPr>
          <p:cNvPr id="33795" name="Picture 2"/>
          <p:cNvPicPr>
            <a:picLocks noChangeAspect="1"/>
          </p:cNvPicPr>
          <p:nvPr/>
        </p:nvPicPr>
        <p:blipFill>
          <a:blip r:embed="rId2">
            <a:extLst>
              <a:ext uri="{28A0092B-C50C-407E-A947-70E740481C1C}">
                <a14:useLocalDpi xmlns:a14="http://schemas.microsoft.com/office/drawing/2010/main" val="0"/>
              </a:ext>
            </a:extLst>
          </a:blip>
          <a:srcRect b="10246"/>
          <a:stretch>
            <a:fillRect/>
          </a:stretch>
        </p:blipFill>
        <p:spPr bwMode="auto">
          <a:xfrm>
            <a:off x="5715000" y="1295400"/>
            <a:ext cx="31765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682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a:latin typeface="Calibri" charset="0"/>
              </a:rPr>
              <a:t>Exercise 2</a:t>
            </a:r>
          </a:p>
        </p:txBody>
      </p:sp>
      <p:sp>
        <p:nvSpPr>
          <p:cNvPr id="27651" name="Rectangle 3"/>
          <p:cNvSpPr>
            <a:spLocks noGrp="1" noChangeArrowheads="1"/>
          </p:cNvSpPr>
          <p:nvPr>
            <p:ph idx="1"/>
          </p:nvPr>
        </p:nvSpPr>
        <p:spPr/>
        <p:txBody>
          <a:bodyPr>
            <a:normAutofit lnSpcReduction="10000"/>
          </a:bodyPr>
          <a:lstStyle/>
          <a:p>
            <a:pPr eaLnBrk="1" hangingPunct="1"/>
            <a:r>
              <a:rPr lang="en-US" sz="2800" b="1">
                <a:latin typeface="Calibri" charset="0"/>
              </a:rPr>
              <a:t>All mathematical truths are knowable.</a:t>
            </a:r>
          </a:p>
          <a:p>
            <a:pPr eaLnBrk="1" hangingPunct="1"/>
            <a:r>
              <a:rPr lang="en-US" sz="2800" b="1">
                <a:latin typeface="Calibri" charset="0"/>
              </a:rPr>
              <a:t>All mathematical truths are eternal.</a:t>
            </a:r>
            <a:endParaRPr lang="en-US" sz="2800" b="1">
              <a:latin typeface="Calibri" charset="0"/>
              <a:sym typeface="Symbol" charset="0"/>
            </a:endParaRPr>
          </a:p>
          <a:p>
            <a:pPr eaLnBrk="1" hangingPunct="1"/>
            <a:r>
              <a:rPr lang="en-US" sz="2800" b="1">
                <a:latin typeface="Calibri" charset="0"/>
                <a:sym typeface="Symbol" charset="0"/>
              </a:rPr>
              <a:t></a:t>
            </a:r>
            <a:r>
              <a:rPr lang="en-US" sz="2800" b="1">
                <a:latin typeface="Calibri" charset="0"/>
              </a:rPr>
              <a:t> All that is knowable is eternal.</a:t>
            </a:r>
            <a:endParaRPr lang="en-US" sz="2800">
              <a:latin typeface="Calibri" charset="0"/>
            </a:endParaRPr>
          </a:p>
          <a:p>
            <a:pPr eaLnBrk="1" hangingPunct="1"/>
            <a:r>
              <a:rPr lang="en-US" sz="2800">
                <a:latin typeface="Calibri" charset="0"/>
              </a:rPr>
              <a:t>INVALID. </a:t>
            </a:r>
          </a:p>
          <a:p>
            <a:pPr eaLnBrk="1" hangingPunct="1"/>
            <a:r>
              <a:rPr lang="en-US" sz="2800">
                <a:latin typeface="Calibri" charset="0"/>
              </a:rPr>
              <a:t>Suppose there is something knowable that is not a mathematical truth and that is not eternal, e.g., that I am experiencing a headache. Then it could still be the case that all mathematical truths are knowable and eternal, but that something knowable is not eternal.</a:t>
            </a:r>
          </a:p>
        </p:txBody>
      </p:sp>
    </p:spTree>
    <p:extLst>
      <p:ext uri="{BB962C8B-B14F-4D97-AF65-F5344CB8AC3E}">
        <p14:creationId xmlns:p14="http://schemas.microsoft.com/office/powerpoint/2010/main" val="2421648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atin typeface="Calibri" charset="0"/>
              </a:rPr>
              <a:t>Exercise 3</a:t>
            </a:r>
          </a:p>
        </p:txBody>
      </p:sp>
      <p:sp>
        <p:nvSpPr>
          <p:cNvPr id="28675" name="Rectangle 3"/>
          <p:cNvSpPr>
            <a:spLocks noGrp="1" noChangeArrowheads="1"/>
          </p:cNvSpPr>
          <p:nvPr>
            <p:ph idx="1"/>
          </p:nvPr>
        </p:nvSpPr>
        <p:spPr/>
        <p:txBody>
          <a:bodyPr/>
          <a:lstStyle/>
          <a:p>
            <a:pPr eaLnBrk="1" hangingPunct="1"/>
            <a:r>
              <a:rPr lang="en-US" sz="2800" b="1">
                <a:latin typeface="Calibri" charset="0"/>
              </a:rPr>
              <a:t>Most geniuses have been close to madness.</a:t>
            </a:r>
            <a:endParaRPr lang="en-US" sz="2800">
              <a:latin typeface="Calibri" charset="0"/>
            </a:endParaRPr>
          </a:p>
          <a:p>
            <a:pPr eaLnBrk="1" hangingPunct="1"/>
            <a:r>
              <a:rPr lang="en-US" sz="2800" b="1">
                <a:latin typeface="Calibri" charset="0"/>
              </a:rPr>
              <a:t>Blake was a genius.</a:t>
            </a:r>
          </a:p>
          <a:p>
            <a:pPr eaLnBrk="1" hangingPunct="1"/>
            <a:r>
              <a:rPr lang="en-US" sz="2800" b="1">
                <a:latin typeface="Calibri" charset="0"/>
                <a:sym typeface="Symbol" charset="0"/>
              </a:rPr>
              <a:t></a:t>
            </a:r>
            <a:r>
              <a:rPr lang="en-US" sz="2800" b="1">
                <a:latin typeface="Calibri" charset="0"/>
              </a:rPr>
              <a:t> Blake was close to madness.</a:t>
            </a:r>
            <a:endParaRPr lang="en-US" sz="2800">
              <a:latin typeface="Calibri" charset="0"/>
            </a:endParaRPr>
          </a:p>
          <a:p>
            <a:pPr eaLnBrk="1" hangingPunct="1"/>
            <a:r>
              <a:rPr lang="en-US" sz="2800">
                <a:latin typeface="Calibri" charset="0"/>
              </a:rPr>
              <a:t>INVALID. </a:t>
            </a:r>
          </a:p>
          <a:p>
            <a:pPr eaLnBrk="1" hangingPunct="1"/>
            <a:r>
              <a:rPr lang="en-US" sz="2800">
                <a:latin typeface="Calibri" charset="0"/>
              </a:rPr>
              <a:t>Suppose that Blake was one of the few geniuses that was well-adjusted. Then it could still be the case that most geniuses have been close to madness and Blake was a genius, but that Blake was nevertheless not close to madness.</a:t>
            </a:r>
          </a:p>
        </p:txBody>
      </p:sp>
    </p:spTree>
    <p:extLst>
      <p:ext uri="{BB962C8B-B14F-4D97-AF65-F5344CB8AC3E}">
        <p14:creationId xmlns:p14="http://schemas.microsoft.com/office/powerpoint/2010/main" val="3810080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atin typeface="Calibri" charset="0"/>
              </a:rPr>
              <a:t>Exercise 6</a:t>
            </a:r>
          </a:p>
        </p:txBody>
      </p:sp>
      <p:sp>
        <p:nvSpPr>
          <p:cNvPr id="22531" name="Rectangle 3"/>
          <p:cNvSpPr>
            <a:spLocks noGrp="1" noChangeArrowheads="1"/>
          </p:cNvSpPr>
          <p:nvPr>
            <p:ph idx="1"/>
          </p:nvPr>
        </p:nvSpPr>
        <p:spPr/>
        <p:txBody>
          <a:bodyPr/>
          <a:lstStyle/>
          <a:p>
            <a:pPr eaLnBrk="1" hangingPunct="1"/>
            <a:r>
              <a:rPr lang="en-US" b="1">
                <a:latin typeface="Calibri" charset="0"/>
              </a:rPr>
              <a:t>Some angels are fallen.</a:t>
            </a:r>
          </a:p>
          <a:p>
            <a:pPr eaLnBrk="1" hangingPunct="1"/>
            <a:r>
              <a:rPr lang="en-US" b="1">
                <a:latin typeface="Calibri" charset="0"/>
                <a:sym typeface="Symbol" charset="0"/>
              </a:rPr>
              <a:t></a:t>
            </a:r>
            <a:r>
              <a:rPr lang="en-US" b="1">
                <a:latin typeface="Calibri" charset="0"/>
              </a:rPr>
              <a:t> Some angels are not fallen.</a:t>
            </a:r>
            <a:endParaRPr lang="en-US">
              <a:latin typeface="Calibri" charset="0"/>
            </a:endParaRPr>
          </a:p>
          <a:p>
            <a:pPr eaLnBrk="1" hangingPunct="1"/>
            <a:r>
              <a:rPr lang="en-US">
                <a:latin typeface="Calibri" charset="0"/>
              </a:rPr>
              <a:t>INVALID. </a:t>
            </a:r>
          </a:p>
          <a:p>
            <a:pPr eaLnBrk="1" hangingPunct="1"/>
            <a:r>
              <a:rPr lang="en-US">
                <a:latin typeface="Calibri" charset="0"/>
              </a:rPr>
              <a:t>Suppose that all angels are fallen. Then it would still be the case that some angels are fallen, but nevertheless not be the case that some angels are not fallen.</a:t>
            </a:r>
          </a:p>
        </p:txBody>
      </p:sp>
    </p:spTree>
    <p:extLst>
      <p:ext uri="{BB962C8B-B14F-4D97-AF65-F5344CB8AC3E}">
        <p14:creationId xmlns:p14="http://schemas.microsoft.com/office/powerpoint/2010/main" val="3725682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a:latin typeface="Calibri" charset="0"/>
              </a:rPr>
              <a:t>Exercise 7</a:t>
            </a:r>
          </a:p>
        </p:txBody>
      </p:sp>
      <p:sp>
        <p:nvSpPr>
          <p:cNvPr id="23555" name="Rectangle 3"/>
          <p:cNvSpPr>
            <a:spLocks noGrp="1" noChangeArrowheads="1"/>
          </p:cNvSpPr>
          <p:nvPr>
            <p:ph idx="1"/>
          </p:nvPr>
        </p:nvSpPr>
        <p:spPr/>
        <p:txBody>
          <a:bodyPr/>
          <a:lstStyle/>
          <a:p>
            <a:pPr eaLnBrk="1" hangingPunct="1"/>
            <a:r>
              <a:rPr lang="en-US" b="1">
                <a:latin typeface="Calibri" charset="0"/>
              </a:rPr>
              <a:t>To know something is to be certain of it.</a:t>
            </a:r>
          </a:p>
          <a:p>
            <a:pPr eaLnBrk="1" hangingPunct="1"/>
            <a:r>
              <a:rPr lang="en-US" b="1">
                <a:latin typeface="Calibri" charset="0"/>
              </a:rPr>
              <a:t>We cannot be certain of anything.</a:t>
            </a:r>
          </a:p>
          <a:p>
            <a:pPr eaLnBrk="1" hangingPunct="1"/>
            <a:r>
              <a:rPr lang="en-US" b="1">
                <a:latin typeface="Calibri" charset="0"/>
                <a:sym typeface="Symbol" charset="0"/>
              </a:rPr>
              <a:t></a:t>
            </a:r>
            <a:r>
              <a:rPr lang="en-US" b="1">
                <a:latin typeface="Calibri" charset="0"/>
              </a:rPr>
              <a:t> We cannot know anything.</a:t>
            </a:r>
          </a:p>
          <a:p>
            <a:pPr eaLnBrk="1" hangingPunct="1"/>
            <a:r>
              <a:rPr lang="en-US">
                <a:latin typeface="Calibri" charset="0"/>
              </a:rPr>
              <a:t>VALID.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979863"/>
            <a:ext cx="6516688"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688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3555">
                                            <p:txEl>
                                              <p:pRg st="3" end="3"/>
                                            </p:txEl>
                                          </p:spTgt>
                                        </p:tgtEl>
                                        <p:attrNameLst>
                                          <p:attrName>style.visibility</p:attrName>
                                        </p:attrNameLst>
                                      </p:cBhvr>
                                      <p:to>
                                        <p:strVal val="visible"/>
                                      </p:to>
                                    </p:set>
                                    <p:animEffect transition="in" filter="wipe(down)">
                                      <p:cBhvr>
                                        <p:cTn id="7" dur="580">
                                          <p:stCondLst>
                                            <p:cond delay="0"/>
                                          </p:stCondLst>
                                        </p:cTn>
                                        <p:tgtEl>
                                          <p:spTgt spid="23555">
                                            <p:txEl>
                                              <p:pRg st="3" end="3"/>
                                            </p:txEl>
                                          </p:spTgt>
                                        </p:tgtEl>
                                      </p:cBhvr>
                                    </p:animEffect>
                                    <p:anim calcmode="lin" valueType="num">
                                      <p:cBhvr>
                                        <p:cTn id="8" dur="1822" tmFilter="0,0; 0.14,0.36; 0.43,0.73; 0.71,0.91; 1.0,1.0">
                                          <p:stCondLst>
                                            <p:cond delay="0"/>
                                          </p:stCondLst>
                                        </p:cTn>
                                        <p:tgtEl>
                                          <p:spTgt spid="23555">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555">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555">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555">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555">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3555">
                                            <p:txEl>
                                              <p:pRg st="3" end="3"/>
                                            </p:txEl>
                                          </p:spTgt>
                                        </p:tgtEl>
                                      </p:cBhvr>
                                      <p:to x="100000" y="60000"/>
                                    </p:animScale>
                                    <p:animScale>
                                      <p:cBhvr>
                                        <p:cTn id="14" dur="166" decel="50000">
                                          <p:stCondLst>
                                            <p:cond delay="676"/>
                                          </p:stCondLst>
                                        </p:cTn>
                                        <p:tgtEl>
                                          <p:spTgt spid="23555">
                                            <p:txEl>
                                              <p:pRg st="3" end="3"/>
                                            </p:txEl>
                                          </p:spTgt>
                                        </p:tgtEl>
                                      </p:cBhvr>
                                      <p:to x="100000" y="100000"/>
                                    </p:animScale>
                                    <p:animScale>
                                      <p:cBhvr>
                                        <p:cTn id="15" dur="26">
                                          <p:stCondLst>
                                            <p:cond delay="1312"/>
                                          </p:stCondLst>
                                        </p:cTn>
                                        <p:tgtEl>
                                          <p:spTgt spid="23555">
                                            <p:txEl>
                                              <p:pRg st="3" end="3"/>
                                            </p:txEl>
                                          </p:spTgt>
                                        </p:tgtEl>
                                      </p:cBhvr>
                                      <p:to x="100000" y="80000"/>
                                    </p:animScale>
                                    <p:animScale>
                                      <p:cBhvr>
                                        <p:cTn id="16" dur="166" decel="50000">
                                          <p:stCondLst>
                                            <p:cond delay="1338"/>
                                          </p:stCondLst>
                                        </p:cTn>
                                        <p:tgtEl>
                                          <p:spTgt spid="23555">
                                            <p:txEl>
                                              <p:pRg st="3" end="3"/>
                                            </p:txEl>
                                          </p:spTgt>
                                        </p:tgtEl>
                                      </p:cBhvr>
                                      <p:to x="100000" y="100000"/>
                                    </p:animScale>
                                    <p:animScale>
                                      <p:cBhvr>
                                        <p:cTn id="17" dur="26">
                                          <p:stCondLst>
                                            <p:cond delay="1642"/>
                                          </p:stCondLst>
                                        </p:cTn>
                                        <p:tgtEl>
                                          <p:spTgt spid="23555">
                                            <p:txEl>
                                              <p:pRg st="3" end="3"/>
                                            </p:txEl>
                                          </p:spTgt>
                                        </p:tgtEl>
                                      </p:cBhvr>
                                      <p:to x="100000" y="90000"/>
                                    </p:animScale>
                                    <p:animScale>
                                      <p:cBhvr>
                                        <p:cTn id="18" dur="166" decel="50000">
                                          <p:stCondLst>
                                            <p:cond delay="1668"/>
                                          </p:stCondLst>
                                        </p:cTn>
                                        <p:tgtEl>
                                          <p:spTgt spid="23555">
                                            <p:txEl>
                                              <p:pRg st="3" end="3"/>
                                            </p:txEl>
                                          </p:spTgt>
                                        </p:tgtEl>
                                      </p:cBhvr>
                                      <p:to x="100000" y="100000"/>
                                    </p:animScale>
                                    <p:animScale>
                                      <p:cBhvr>
                                        <p:cTn id="19" dur="26">
                                          <p:stCondLst>
                                            <p:cond delay="1808"/>
                                          </p:stCondLst>
                                        </p:cTn>
                                        <p:tgtEl>
                                          <p:spTgt spid="23555">
                                            <p:txEl>
                                              <p:pRg st="3" end="3"/>
                                            </p:txEl>
                                          </p:spTgt>
                                        </p:tgtEl>
                                      </p:cBhvr>
                                      <p:to x="100000" y="95000"/>
                                    </p:animScale>
                                    <p:animScale>
                                      <p:cBhvr>
                                        <p:cTn id="20" dur="166" decel="50000">
                                          <p:stCondLst>
                                            <p:cond delay="1834"/>
                                          </p:stCondLst>
                                        </p:cTn>
                                        <p:tgtEl>
                                          <p:spTgt spid="23555">
                                            <p:txEl>
                                              <p:pRg st="3" end="3"/>
                                            </p:txEl>
                                          </p:spTgt>
                                        </p:tgtEl>
                                      </p:cBhvr>
                                      <p:to x="100000" y="100000"/>
                                    </p:animScale>
                                  </p:childTnLst>
                                </p:cTn>
                              </p:par>
                              <p:par>
                                <p:cTn id="21" presetID="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50" r="100000">
                        <a14:foregroundMark x1="94583" y1="72083" x2="94583" y2="72083"/>
                        <a14:foregroundMark x1="75417" y1="39833" x2="75417" y2="39833"/>
                        <a14:foregroundMark x1="74917" y1="42250" x2="74917" y2="42250"/>
                        <a14:foregroundMark x1="72917" y1="42917" x2="72917" y2="42917"/>
                      </a14:backgroundRemoval>
                    </a14:imgEffect>
                  </a14:imgLayer>
                </a14:imgProps>
              </a:ext>
            </a:extLst>
          </a:blip>
          <a:srcRect t="9677" b="9739"/>
          <a:stretch/>
        </p:blipFill>
        <p:spPr>
          <a:xfrm>
            <a:off x="137288" y="779468"/>
            <a:ext cx="7470795" cy="6020261"/>
          </a:xfrm>
          <a:prstGeom prst="rect">
            <a:avLst/>
          </a:prstGeom>
        </p:spPr>
      </p:pic>
      <p:sp>
        <p:nvSpPr>
          <p:cNvPr id="2" name="Title 1"/>
          <p:cNvSpPr>
            <a:spLocks noGrp="1"/>
          </p:cNvSpPr>
          <p:nvPr>
            <p:ph type="ctrTitle"/>
          </p:nvPr>
        </p:nvSpPr>
        <p:spPr>
          <a:xfrm>
            <a:off x="137289" y="182883"/>
            <a:ext cx="8716440" cy="709587"/>
          </a:xfrm>
        </p:spPr>
        <p:txBody>
          <a:bodyPr>
            <a:normAutofit fontScale="90000"/>
          </a:bodyPr>
          <a:lstStyle/>
          <a:p>
            <a:pPr algn="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3.2. Truth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8864738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50" r="100000">
                        <a14:foregroundMark x1="94583" y1="72083" x2="94583" y2="72083"/>
                        <a14:foregroundMark x1="75417" y1="39833" x2="75417" y2="39833"/>
                        <a14:foregroundMark x1="74917" y1="42250" x2="74917" y2="42250"/>
                        <a14:foregroundMark x1="72917" y1="42917" x2="72917" y2="42917"/>
                      </a14:backgroundRemoval>
                    </a14:imgEffect>
                  </a14:imgLayer>
                </a14:imgProps>
              </a:ext>
            </a:extLst>
          </a:blip>
          <a:srcRect t="9677" b="9739"/>
          <a:stretch/>
        </p:blipFill>
        <p:spPr>
          <a:xfrm>
            <a:off x="137288" y="779468"/>
            <a:ext cx="7470795" cy="6020261"/>
          </a:xfrm>
          <a:prstGeom prst="rect">
            <a:avLst/>
          </a:prstGeom>
        </p:spPr>
      </p:pic>
      <p:sp>
        <p:nvSpPr>
          <p:cNvPr id="2" name="Title 1"/>
          <p:cNvSpPr>
            <a:spLocks noGrp="1"/>
          </p:cNvSpPr>
          <p:nvPr>
            <p:ph type="ctrTitle"/>
          </p:nvPr>
        </p:nvSpPr>
        <p:spPr>
          <a:xfrm>
            <a:off x="137289" y="182883"/>
            <a:ext cx="8716440" cy="709587"/>
          </a:xfrm>
        </p:spPr>
        <p:txBody>
          <a:bodyPr>
            <a:normAutofit fontScale="90000"/>
          </a:bodyPr>
          <a:lstStyle/>
          <a:p>
            <a:pPr algn="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 TRIANGULATION</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Subtitle 2"/>
          <p:cNvSpPr>
            <a:spLocks noGrp="1"/>
          </p:cNvSpPr>
          <p:nvPr>
            <p:ph type="subTitle" idx="1"/>
          </p:nvPr>
        </p:nvSpPr>
        <p:spPr>
          <a:xfrm>
            <a:off x="4576290" y="2460014"/>
            <a:ext cx="4484766" cy="2384386"/>
          </a:xfrm>
          <a:solidFill>
            <a:srgbClr val="660066"/>
          </a:solidFill>
        </p:spPr>
        <p:txBody>
          <a:bodyPr>
            <a:scene3d>
              <a:camera prst="orthographicFront"/>
              <a:lightRig rig="soft" dir="t">
                <a:rot lat="0" lon="0" rev="10800000"/>
              </a:lightRig>
            </a:scene3d>
            <a:sp3d>
              <a:bevelT w="27940" h="12700"/>
              <a:contourClr>
                <a:srgbClr val="DDDDDD"/>
              </a:contourClr>
            </a:sp3d>
          </a:bodyPr>
          <a:lstStyle/>
          <a:p>
            <a:endParaRPr lang="en-US" sz="2200" b="1" spc="150" dirty="0" smtClean="0">
              <a:ln w="11430"/>
              <a:solidFill>
                <a:srgbClr val="F8F8F8"/>
              </a:solidFill>
              <a:effectLst>
                <a:outerShdw blurRad="25400" algn="tl" rotWithShape="0">
                  <a:srgbClr val="000000">
                    <a:alpha val="43000"/>
                  </a:srgbClr>
                </a:outerShdw>
              </a:effectLst>
            </a:endParaRPr>
          </a:p>
          <a:p>
            <a:r>
              <a:rPr lang="en-US" b="1" spc="150" dirty="0" smtClean="0">
                <a:ln w="11430"/>
                <a:solidFill>
                  <a:srgbClr val="F8F8F8"/>
                </a:solidFill>
                <a:effectLst>
                  <a:outerShdw blurRad="25400" algn="tl" rotWithShape="0">
                    <a:srgbClr val="000000">
                      <a:alpha val="43000"/>
                    </a:srgbClr>
                  </a:outerShdw>
                </a:effectLst>
              </a:rPr>
              <a:t>4.1. The process</a:t>
            </a:r>
          </a:p>
          <a:p>
            <a:r>
              <a:rPr lang="en-US" b="1" spc="150" dirty="0" smtClean="0">
                <a:ln w="11430"/>
                <a:solidFill>
                  <a:srgbClr val="F8F8F8"/>
                </a:solidFill>
                <a:effectLst>
                  <a:outerShdw blurRad="25400" algn="tl" rotWithShape="0">
                    <a:srgbClr val="000000">
                      <a:alpha val="43000"/>
                    </a:srgbClr>
                  </a:outerShdw>
                </a:effectLst>
              </a:rPr>
              <a:t>4.2. Abortion example</a:t>
            </a:r>
          </a:p>
          <a:p>
            <a:endParaRPr lang="en-US" sz="22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92686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50" r="100000">
                        <a14:foregroundMark x1="94583" y1="72083" x2="94583" y2="72083"/>
                        <a14:foregroundMark x1="75417" y1="39833" x2="75417" y2="39833"/>
                        <a14:foregroundMark x1="74917" y1="42250" x2="74917" y2="42250"/>
                        <a14:foregroundMark x1="72917" y1="42917" x2="72917" y2="42917"/>
                      </a14:backgroundRemoval>
                    </a14:imgEffect>
                  </a14:imgLayer>
                </a14:imgProps>
              </a:ext>
            </a:extLst>
          </a:blip>
          <a:srcRect t="9677" b="9739"/>
          <a:stretch/>
        </p:blipFill>
        <p:spPr>
          <a:xfrm>
            <a:off x="137288" y="779468"/>
            <a:ext cx="7470795" cy="6020261"/>
          </a:xfrm>
          <a:prstGeom prst="rect">
            <a:avLst/>
          </a:prstGeom>
        </p:spPr>
      </p:pic>
      <p:sp>
        <p:nvSpPr>
          <p:cNvPr id="2" name="Title 1"/>
          <p:cNvSpPr>
            <a:spLocks noGrp="1"/>
          </p:cNvSpPr>
          <p:nvPr>
            <p:ph type="ctrTitle"/>
          </p:nvPr>
        </p:nvSpPr>
        <p:spPr>
          <a:xfrm>
            <a:off x="137289" y="182883"/>
            <a:ext cx="8716440" cy="709587"/>
          </a:xfrm>
        </p:spPr>
        <p:txBody>
          <a:bodyPr>
            <a:normAutofit fontScale="90000"/>
          </a:bodyPr>
          <a:lstStyle/>
          <a:p>
            <a:pPr algn="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4.1. The PROCESS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Subtitle 2"/>
          <p:cNvSpPr>
            <a:spLocks noGrp="1"/>
          </p:cNvSpPr>
          <p:nvPr>
            <p:ph type="subTitle" idx="1"/>
          </p:nvPr>
        </p:nvSpPr>
        <p:spPr>
          <a:xfrm>
            <a:off x="4576290" y="1144192"/>
            <a:ext cx="4484766" cy="3398250"/>
          </a:xfrm>
          <a:solidFill>
            <a:srgbClr val="660066"/>
          </a:solidFill>
        </p:spPr>
        <p:txBody>
          <a:bodyPr lIns="274320">
            <a:normAutofit/>
            <a:scene3d>
              <a:camera prst="orthographicFront"/>
              <a:lightRig rig="soft" dir="t">
                <a:rot lat="0" lon="0" rev="10800000"/>
              </a:lightRig>
            </a:scene3d>
            <a:sp3d>
              <a:bevelT w="27940" h="12700"/>
              <a:contourClr>
                <a:srgbClr val="DDDDDD"/>
              </a:contourClr>
            </a:sp3d>
          </a:bodyPr>
          <a:lstStyle/>
          <a:p>
            <a:pPr lvl="0" algn="l"/>
            <a:r>
              <a:rPr lang="en-US" sz="2400" i="1" dirty="0">
                <a:solidFill>
                  <a:srgbClr val="FFFFFF"/>
                </a:solidFill>
              </a:rPr>
              <a:t>Step 1: </a:t>
            </a:r>
            <a:r>
              <a:rPr lang="en-US" sz="2400" dirty="0" smtClean="0">
                <a:solidFill>
                  <a:srgbClr val="FFFFFF"/>
                </a:solidFill>
              </a:rPr>
              <a:t>Initial</a:t>
            </a:r>
            <a:r>
              <a:rPr lang="en-US" sz="2400" dirty="0">
                <a:solidFill>
                  <a:srgbClr val="FFFFFF"/>
                </a:solidFill>
              </a:rPr>
              <a:t>, valid argument.</a:t>
            </a:r>
          </a:p>
          <a:p>
            <a:pPr lvl="0" algn="l"/>
            <a:r>
              <a:rPr lang="en-US" sz="2400" i="1" dirty="0">
                <a:solidFill>
                  <a:srgbClr val="FFFFFF"/>
                </a:solidFill>
              </a:rPr>
              <a:t>Step 2: </a:t>
            </a:r>
            <a:r>
              <a:rPr lang="en-US" sz="2400" dirty="0" smtClean="0">
                <a:solidFill>
                  <a:srgbClr val="FFFFFF"/>
                </a:solidFill>
              </a:rPr>
              <a:t>Weaknesses </a:t>
            </a:r>
            <a:r>
              <a:rPr lang="en-US" sz="2400" dirty="0">
                <a:solidFill>
                  <a:srgbClr val="FFFFFF"/>
                </a:solidFill>
              </a:rPr>
              <a:t>in </a:t>
            </a:r>
            <a:r>
              <a:rPr lang="en-US" sz="2400" dirty="0" smtClean="0">
                <a:solidFill>
                  <a:srgbClr val="FFFFFF"/>
                </a:solidFill>
              </a:rPr>
              <a:t>premises</a:t>
            </a:r>
            <a:r>
              <a:rPr lang="en-US" sz="2400" dirty="0">
                <a:solidFill>
                  <a:srgbClr val="FFFFFF"/>
                </a:solidFill>
              </a:rPr>
              <a:t>.</a:t>
            </a:r>
          </a:p>
          <a:p>
            <a:pPr lvl="0" algn="l"/>
            <a:r>
              <a:rPr lang="en-US" sz="2400" i="1" dirty="0">
                <a:solidFill>
                  <a:srgbClr val="FFFFFF"/>
                </a:solidFill>
              </a:rPr>
              <a:t>Step 3: </a:t>
            </a:r>
            <a:r>
              <a:rPr lang="en-US" sz="2400" dirty="0" smtClean="0">
                <a:solidFill>
                  <a:srgbClr val="FFFFFF"/>
                </a:solidFill>
              </a:rPr>
              <a:t>Revise premises in light of Step 2.</a:t>
            </a:r>
            <a:endParaRPr lang="en-US" sz="2400" dirty="0">
              <a:solidFill>
                <a:srgbClr val="FFFFFF"/>
              </a:solidFill>
            </a:endParaRPr>
          </a:p>
          <a:p>
            <a:pPr lvl="0" algn="l"/>
            <a:r>
              <a:rPr lang="en-US" sz="2400" i="1" dirty="0">
                <a:solidFill>
                  <a:srgbClr val="FFFFFF"/>
                </a:solidFill>
              </a:rPr>
              <a:t>Step 4: </a:t>
            </a:r>
            <a:r>
              <a:rPr lang="en-US" sz="2400" dirty="0">
                <a:solidFill>
                  <a:srgbClr val="FFFFFF"/>
                </a:solidFill>
              </a:rPr>
              <a:t>Introduce the revised premises from Step </a:t>
            </a:r>
            <a:r>
              <a:rPr lang="en-US" sz="2400" dirty="0" smtClean="0">
                <a:solidFill>
                  <a:srgbClr val="FFFFFF"/>
                </a:solidFill>
              </a:rPr>
              <a:t>3.</a:t>
            </a:r>
            <a:endParaRPr lang="en-US" sz="2400" dirty="0">
              <a:solidFill>
                <a:srgbClr val="FFFFFF"/>
              </a:solidFill>
            </a:endParaRPr>
          </a:p>
          <a:p>
            <a:pPr lvl="0" algn="l"/>
            <a:r>
              <a:rPr lang="en-US" sz="2400" i="1" dirty="0">
                <a:solidFill>
                  <a:srgbClr val="FFFFFF"/>
                </a:solidFill>
              </a:rPr>
              <a:t>Step 5: </a:t>
            </a:r>
            <a:r>
              <a:rPr lang="en-US" sz="2400" dirty="0" smtClean="0">
                <a:solidFill>
                  <a:srgbClr val="FFFFFF"/>
                </a:solidFill>
              </a:rPr>
              <a:t>Revise argument so as to make it valid.</a:t>
            </a:r>
            <a:endParaRPr lang="en-US" sz="2400" dirty="0">
              <a:solidFill>
                <a:srgbClr val="FFFFFF"/>
              </a:solidFill>
            </a:endParaRPr>
          </a:p>
        </p:txBody>
      </p:sp>
    </p:spTree>
    <p:extLst>
      <p:ext uri="{BB962C8B-B14F-4D97-AF65-F5344CB8AC3E}">
        <p14:creationId xmlns:p14="http://schemas.microsoft.com/office/powerpoint/2010/main" val="6265948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Innocence Argument, 1</a:t>
            </a:r>
            <a:r>
              <a:rPr lang="en-US" baseline="30000" dirty="0" smtClean="0"/>
              <a:t>st</a:t>
            </a:r>
            <a:r>
              <a:rPr lang="en-US" dirty="0" smtClean="0"/>
              <a:t> Pass</a:t>
            </a:r>
            <a:endParaRPr lang="en-US" dirty="0"/>
          </a:p>
        </p:txBody>
      </p:sp>
      <p:sp>
        <p:nvSpPr>
          <p:cNvPr id="3" name="Content Placeholder 2"/>
          <p:cNvSpPr>
            <a:spLocks noGrp="1"/>
          </p:cNvSpPr>
          <p:nvPr>
            <p:ph idx="1"/>
          </p:nvPr>
        </p:nvSpPr>
        <p:spPr/>
        <p:txBody>
          <a:bodyPr/>
          <a:lstStyle/>
          <a:p>
            <a:pPr marL="514350" indent="-514350">
              <a:buAutoNum type="arabicParenR"/>
            </a:pPr>
            <a:r>
              <a:rPr lang="en-US" dirty="0"/>
              <a:t>It is always morally wrong to kill an   		 	     </a:t>
            </a:r>
          </a:p>
          <a:p>
            <a:pPr marL="0" indent="0">
              <a:buNone/>
            </a:pPr>
            <a:r>
              <a:rPr lang="en-US" dirty="0"/>
              <a:t>		innocent human being.</a:t>
            </a:r>
          </a:p>
          <a:p>
            <a:pPr marL="514350" lvl="0" indent="-514350">
              <a:buFont typeface="+mj-lt"/>
              <a:buAutoNum type="arabicParenR" startAt="2"/>
            </a:pPr>
            <a:r>
              <a:rPr lang="en-US" dirty="0"/>
              <a:t>    Abortion involves killing a human fetus.</a:t>
            </a:r>
          </a:p>
          <a:p>
            <a:pPr marL="514350" lvl="0" indent="-514350">
              <a:buFont typeface="+mj-lt"/>
              <a:buAutoNum type="arabicParenR" startAt="2"/>
            </a:pPr>
            <a:r>
              <a:rPr lang="en-US" dirty="0"/>
              <a:t>    A human fetus is a human being.</a:t>
            </a:r>
          </a:p>
          <a:p>
            <a:pPr marL="0" indent="0">
              <a:buNone/>
            </a:pPr>
            <a:r>
              <a:rPr lang="en-US" u="sng" dirty="0"/>
              <a:t>4)		A human fetus is innocent.</a:t>
            </a:r>
            <a:endParaRPr lang="en-US" dirty="0"/>
          </a:p>
          <a:p>
            <a:pPr marL="0" indent="0">
              <a:buNone/>
            </a:pPr>
            <a:r>
              <a:rPr lang="en-US" dirty="0"/>
              <a:t>5) </a:t>
            </a:r>
            <a:r>
              <a:rPr lang="en-US" dirty="0">
                <a:sym typeface="Symbol"/>
              </a:rPr>
              <a:t></a:t>
            </a:r>
            <a:r>
              <a:rPr lang="en-US" dirty="0"/>
              <a:t> Abortion is always morally wrong.</a:t>
            </a:r>
          </a:p>
        </p:txBody>
      </p:sp>
      <p:sp>
        <p:nvSpPr>
          <p:cNvPr id="4" name="Rectangle 3"/>
          <p:cNvSpPr/>
          <p:nvPr/>
        </p:nvSpPr>
        <p:spPr>
          <a:xfrm>
            <a:off x="228385" y="1600200"/>
            <a:ext cx="7767109" cy="1120829"/>
          </a:xfrm>
          <a:prstGeom prst="rect">
            <a:avLst/>
          </a:prstGeom>
          <a:solidFill>
            <a:schemeClr val="tx2">
              <a:alpha val="4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981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What’s wrong with Premise (1)?</a:t>
            </a:r>
            <a:endParaRPr lang="en-US" dirty="0"/>
          </a:p>
        </p:txBody>
      </p:sp>
      <p:sp>
        <p:nvSpPr>
          <p:cNvPr id="3" name="Content Placeholder 2"/>
          <p:cNvSpPr>
            <a:spLocks noGrp="1"/>
          </p:cNvSpPr>
          <p:nvPr>
            <p:ph idx="1"/>
          </p:nvPr>
        </p:nvSpPr>
        <p:spPr>
          <a:xfrm>
            <a:off x="457200" y="1600200"/>
            <a:ext cx="8229600" cy="4212295"/>
          </a:xfrm>
        </p:spPr>
        <p:txBody>
          <a:bodyPr>
            <a:normAutofit/>
          </a:bodyPr>
          <a:lstStyle/>
          <a:p>
            <a:pPr marL="914400" lvl="1" indent="-514350">
              <a:buFont typeface="+mj-lt"/>
              <a:buAutoNum type="arabicPeriod"/>
            </a:pPr>
            <a:r>
              <a:rPr lang="en-US" dirty="0" smtClean="0"/>
              <a:t>Some mentally ill people threaten the lives of others.</a:t>
            </a:r>
          </a:p>
          <a:p>
            <a:pPr marL="914400" lvl="1" indent="-514350">
              <a:buFont typeface="+mj-lt"/>
              <a:buAutoNum type="arabicPeriod"/>
            </a:pPr>
            <a:r>
              <a:rPr lang="en-US" dirty="0" smtClean="0"/>
              <a:t>In such cases, mentally ill people are innocent.</a:t>
            </a:r>
          </a:p>
          <a:p>
            <a:pPr marL="914400" lvl="1" indent="-514350">
              <a:buFont typeface="+mj-lt"/>
              <a:buAutoNum type="arabicPeriod"/>
            </a:pPr>
            <a:r>
              <a:rPr lang="en-US" dirty="0" smtClean="0"/>
              <a:t>It is not morally wrong to kill such people in self-</a:t>
            </a:r>
            <a:r>
              <a:rPr lang="en-US" u="sng" dirty="0" smtClean="0"/>
              <a:t>defense.</a:t>
            </a:r>
          </a:p>
          <a:p>
            <a:pPr lvl="1"/>
            <a:r>
              <a:rPr lang="en-US" dirty="0" smtClean="0"/>
              <a:t>So (1) is false: It is not </a:t>
            </a:r>
            <a:r>
              <a:rPr lang="en-US" dirty="0"/>
              <a:t>always morally wrong to kill an innocent human </a:t>
            </a:r>
            <a:r>
              <a:rPr lang="en-US" dirty="0" smtClean="0"/>
              <a:t>being</a:t>
            </a:r>
            <a:r>
              <a:rPr lang="en-US" dirty="0"/>
              <a:t>.</a:t>
            </a:r>
          </a:p>
        </p:txBody>
      </p:sp>
      <p:sp>
        <p:nvSpPr>
          <p:cNvPr id="4" name="Rectangle 3"/>
          <p:cNvSpPr/>
          <p:nvPr/>
        </p:nvSpPr>
        <p:spPr>
          <a:xfrm>
            <a:off x="457200" y="5686634"/>
            <a:ext cx="8558092" cy="652189"/>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I call this an </a:t>
            </a:r>
            <a:r>
              <a:rPr lang="en-US" sz="2800" i="1" dirty="0" smtClean="0"/>
              <a:t>objection </a:t>
            </a:r>
            <a:r>
              <a:rPr lang="en-US" sz="2800" dirty="0" smtClean="0"/>
              <a:t>to the Innocence Argument</a:t>
            </a:r>
            <a:endParaRPr lang="en-US" sz="2800" dirty="0"/>
          </a:p>
        </p:txBody>
      </p:sp>
    </p:spTree>
    <p:extLst>
      <p:ext uri="{BB962C8B-B14F-4D97-AF65-F5344CB8AC3E}">
        <p14:creationId xmlns:p14="http://schemas.microsoft.com/office/powerpoint/2010/main" val="3109824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50" r="100000">
                        <a14:foregroundMark x1="94583" y1="72083" x2="94583" y2="72083"/>
                        <a14:foregroundMark x1="75417" y1="39833" x2="75417" y2="39833"/>
                        <a14:foregroundMark x1="74917" y1="42250" x2="74917" y2="42250"/>
                        <a14:foregroundMark x1="72917" y1="42917" x2="72917" y2="42917"/>
                      </a14:backgroundRemoval>
                    </a14:imgEffect>
                  </a14:imgLayer>
                </a14:imgProps>
              </a:ext>
            </a:extLst>
          </a:blip>
          <a:srcRect t="9677" b="9739"/>
          <a:stretch/>
        </p:blipFill>
        <p:spPr>
          <a:xfrm>
            <a:off x="137288" y="779468"/>
            <a:ext cx="7470795" cy="6020261"/>
          </a:xfrm>
          <a:prstGeom prst="rect">
            <a:avLst/>
          </a:prstGeom>
        </p:spPr>
      </p:pic>
      <p:sp>
        <p:nvSpPr>
          <p:cNvPr id="2" name="Title 1"/>
          <p:cNvSpPr>
            <a:spLocks noGrp="1"/>
          </p:cNvSpPr>
          <p:nvPr>
            <p:ph type="ctrTitle"/>
          </p:nvPr>
        </p:nvSpPr>
        <p:spPr>
          <a:xfrm>
            <a:off x="137289" y="182883"/>
            <a:ext cx="8716440" cy="709587"/>
          </a:xfrm>
        </p:spPr>
        <p:txBody>
          <a:bodyPr>
            <a:normAutofit fontScale="90000"/>
          </a:bodyPr>
          <a:lstStyle/>
          <a:p>
            <a:pPr algn="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Overview</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ubtitle 2"/>
          <p:cNvSpPr>
            <a:spLocks noGrp="1"/>
          </p:cNvSpPr>
          <p:nvPr>
            <p:ph type="subTitle" idx="1"/>
          </p:nvPr>
        </p:nvSpPr>
        <p:spPr>
          <a:xfrm>
            <a:off x="5102564" y="1578980"/>
            <a:ext cx="3958492" cy="3265419"/>
          </a:xfrm>
          <a:solidFill>
            <a:srgbClr val="660066"/>
          </a:solidFill>
        </p:spPr>
        <p:txBody>
          <a:bodyPr>
            <a:scene3d>
              <a:camera prst="orthographicFront"/>
              <a:lightRig rig="soft" dir="t">
                <a:rot lat="0" lon="0" rev="10800000"/>
              </a:lightRig>
            </a:scene3d>
            <a:sp3d>
              <a:bevelT w="27940" h="12700"/>
              <a:contourClr>
                <a:srgbClr val="DDDDDD"/>
              </a:contourClr>
            </a:sp3d>
          </a:bodyPr>
          <a:lstStyle/>
          <a:p>
            <a:pPr marL="514350" indent="-514350">
              <a:buAutoNum type="arabicPeriod"/>
            </a:pPr>
            <a:r>
              <a:rPr lang="en-US" b="1" spc="150" dirty="0" smtClean="0">
                <a:ln w="11430"/>
                <a:solidFill>
                  <a:srgbClr val="F8F8F8"/>
                </a:solidFill>
                <a:effectLst>
                  <a:outerShdw blurRad="25400" algn="tl" rotWithShape="0">
                    <a:srgbClr val="000000">
                      <a:alpha val="43000"/>
                    </a:srgbClr>
                  </a:outerShdw>
                </a:effectLst>
              </a:rPr>
              <a:t>What is an argument?</a:t>
            </a:r>
          </a:p>
          <a:p>
            <a:pPr marL="514350" indent="-514350">
              <a:buAutoNum type="arabicPeriod"/>
            </a:pPr>
            <a:r>
              <a:rPr lang="en-US" b="1" spc="150" dirty="0" smtClean="0">
                <a:ln w="11430"/>
                <a:solidFill>
                  <a:srgbClr val="F8F8F8"/>
                </a:solidFill>
                <a:effectLst>
                  <a:outerShdw blurRad="25400" algn="tl" rotWithShape="0">
                    <a:srgbClr val="000000">
                      <a:alpha val="43000"/>
                    </a:srgbClr>
                  </a:outerShdw>
                </a:effectLst>
              </a:rPr>
              <a:t>Standard form</a:t>
            </a:r>
          </a:p>
          <a:p>
            <a:pPr marL="514350" indent="-514350">
              <a:buAutoNum type="arabicPeriod"/>
            </a:pPr>
            <a:r>
              <a:rPr lang="en-US" b="1" spc="150" dirty="0" smtClean="0">
                <a:ln w="11430"/>
                <a:solidFill>
                  <a:srgbClr val="F8F8F8"/>
                </a:solidFill>
                <a:effectLst>
                  <a:outerShdw blurRad="25400" algn="tl" rotWithShape="0">
                    <a:srgbClr val="000000">
                      <a:alpha val="43000"/>
                    </a:srgbClr>
                  </a:outerShdw>
                </a:effectLst>
              </a:rPr>
              <a:t>Soundness</a:t>
            </a:r>
          </a:p>
          <a:p>
            <a:r>
              <a:rPr lang="en-US" b="1" spc="150" dirty="0" smtClean="0">
                <a:ln w="11430"/>
                <a:solidFill>
                  <a:srgbClr val="F8F8F8"/>
                </a:solidFill>
                <a:effectLst>
                  <a:outerShdw blurRad="25400" algn="tl" rotWithShape="0">
                    <a:srgbClr val="000000">
                      <a:alpha val="43000"/>
                    </a:srgbClr>
                  </a:outerShdw>
                </a:effectLst>
              </a:rPr>
              <a:t>4. Triangulation</a:t>
            </a:r>
            <a:endParaRPr lang="en-US"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969307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3&amp;4: </a:t>
            </a:r>
            <a:br>
              <a:rPr lang="en-US" dirty="0"/>
            </a:br>
            <a:r>
              <a:rPr lang="en-US" dirty="0"/>
              <a:t>Innocence Argument, 2</a:t>
            </a:r>
            <a:r>
              <a:rPr lang="en-US" baseline="30000" dirty="0"/>
              <a:t>nd</a:t>
            </a:r>
            <a:r>
              <a:rPr lang="en-US" dirty="0"/>
              <a:t> </a:t>
            </a:r>
            <a:r>
              <a:rPr lang="en-US" dirty="0" smtClean="0"/>
              <a:t>Pass</a:t>
            </a:r>
            <a:endParaRPr lang="en-US" dirty="0"/>
          </a:p>
        </p:txBody>
      </p:sp>
      <p:sp>
        <p:nvSpPr>
          <p:cNvPr id="3" name="Content Placeholder 2"/>
          <p:cNvSpPr>
            <a:spLocks noGrp="1"/>
          </p:cNvSpPr>
          <p:nvPr>
            <p:ph idx="1"/>
          </p:nvPr>
        </p:nvSpPr>
        <p:spPr/>
        <p:txBody>
          <a:bodyPr/>
          <a:lstStyle/>
          <a:p>
            <a:pPr marL="0" indent="0">
              <a:buNone/>
            </a:pPr>
            <a:r>
              <a:rPr lang="en-US" dirty="0"/>
              <a:t>(1</a:t>
            </a:r>
            <a:r>
              <a:rPr lang="en-US" dirty="0" smtClean="0"/>
              <a:t>*) It </a:t>
            </a:r>
            <a:r>
              <a:rPr lang="en-US" dirty="0"/>
              <a:t>is always morally wrong to kill an </a:t>
            </a:r>
            <a:r>
              <a:rPr lang="en-US" dirty="0" smtClean="0"/>
              <a:t>		 			innocent </a:t>
            </a:r>
            <a:r>
              <a:rPr lang="en-US" dirty="0"/>
              <a:t>human being, </a:t>
            </a:r>
            <a:r>
              <a:rPr lang="en-US" i="1" dirty="0"/>
              <a:t>except in self</a:t>
            </a:r>
            <a:r>
              <a:rPr lang="en-US" i="1" dirty="0" smtClean="0"/>
              <a:t>- 				defense</a:t>
            </a:r>
            <a:r>
              <a:rPr lang="en-US" dirty="0" smtClean="0"/>
              <a:t>.</a:t>
            </a:r>
          </a:p>
          <a:p>
            <a:pPr marL="514350" lvl="0" indent="-514350">
              <a:buFont typeface="+mj-lt"/>
              <a:buAutoNum type="arabicParenR" startAt="2"/>
            </a:pPr>
            <a:r>
              <a:rPr lang="en-US" dirty="0" smtClean="0"/>
              <a:t> 	Abortion involves killing a human fetus.</a:t>
            </a:r>
          </a:p>
          <a:p>
            <a:pPr marL="514350" lvl="0" indent="-514350">
              <a:buFont typeface="+mj-lt"/>
              <a:buAutoNum type="arabicParenR" startAt="2"/>
            </a:pPr>
            <a:r>
              <a:rPr lang="en-US" dirty="0" smtClean="0"/>
              <a:t>    A human fetus is a human being.</a:t>
            </a:r>
          </a:p>
          <a:p>
            <a:pPr marL="0" indent="0">
              <a:buNone/>
            </a:pPr>
            <a:r>
              <a:rPr lang="en-US" u="sng" dirty="0" smtClean="0"/>
              <a:t>4)	A human fetus is innocent.</a:t>
            </a:r>
            <a:endParaRPr lang="en-US" dirty="0" smtClean="0"/>
          </a:p>
          <a:p>
            <a:pPr marL="0" indent="0">
              <a:buNone/>
            </a:pPr>
            <a:r>
              <a:rPr lang="en-US" dirty="0" smtClean="0"/>
              <a:t>5) </a:t>
            </a:r>
            <a:r>
              <a:rPr lang="en-US" dirty="0" smtClean="0">
                <a:sym typeface="Symbol"/>
              </a:rPr>
              <a:t></a:t>
            </a:r>
            <a:r>
              <a:rPr lang="en-US" dirty="0" smtClean="0"/>
              <a:t> Abortion is always morally wrong.</a:t>
            </a:r>
            <a:endParaRPr lang="en-US" dirty="0"/>
          </a:p>
          <a:p>
            <a:pPr marL="0" indent="0">
              <a:buNone/>
            </a:pPr>
            <a:endParaRPr lang="en-US" dirty="0"/>
          </a:p>
        </p:txBody>
      </p:sp>
      <p:sp>
        <p:nvSpPr>
          <p:cNvPr id="5" name="Rectangle 4"/>
          <p:cNvSpPr/>
          <p:nvPr/>
        </p:nvSpPr>
        <p:spPr>
          <a:xfrm>
            <a:off x="282207" y="1600200"/>
            <a:ext cx="7559107" cy="1544100"/>
          </a:xfrm>
          <a:prstGeom prst="rect">
            <a:avLst/>
          </a:prstGeom>
          <a:solidFill>
            <a:schemeClr val="accent2">
              <a:alpha val="4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766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5: Innocence Argument, 3</a:t>
            </a:r>
            <a:r>
              <a:rPr lang="en-US" baseline="30000" dirty="0"/>
              <a:t>rd</a:t>
            </a:r>
            <a:r>
              <a:rPr lang="en-US" dirty="0"/>
              <a:t> Pass</a:t>
            </a:r>
          </a:p>
        </p:txBody>
      </p:sp>
      <p:sp>
        <p:nvSpPr>
          <p:cNvPr id="3" name="Content Placeholder 2"/>
          <p:cNvSpPr>
            <a:spLocks noGrp="1"/>
          </p:cNvSpPr>
          <p:nvPr>
            <p:ph idx="1"/>
          </p:nvPr>
        </p:nvSpPr>
        <p:spPr/>
        <p:txBody>
          <a:bodyPr/>
          <a:lstStyle/>
          <a:p>
            <a:pPr marL="0" indent="0">
              <a:buNone/>
            </a:pPr>
            <a:r>
              <a:rPr lang="en-US" dirty="0"/>
              <a:t>(1</a:t>
            </a:r>
            <a:r>
              <a:rPr lang="en-US" dirty="0" smtClean="0"/>
              <a:t>*) It </a:t>
            </a:r>
            <a:r>
              <a:rPr lang="en-US" dirty="0"/>
              <a:t>is always morally wrong to kill an </a:t>
            </a:r>
            <a:r>
              <a:rPr lang="en-US" dirty="0" smtClean="0"/>
              <a:t>		 			innocent </a:t>
            </a:r>
            <a:r>
              <a:rPr lang="en-US" dirty="0"/>
              <a:t>human being, </a:t>
            </a:r>
            <a:r>
              <a:rPr lang="en-US" i="1" dirty="0"/>
              <a:t>except in self</a:t>
            </a:r>
            <a:r>
              <a:rPr lang="en-US" i="1" dirty="0" smtClean="0"/>
              <a:t>- 				defense</a:t>
            </a:r>
            <a:r>
              <a:rPr lang="en-US" dirty="0" smtClean="0"/>
              <a:t>.</a:t>
            </a:r>
          </a:p>
          <a:p>
            <a:pPr marL="514350" lvl="0" indent="-514350">
              <a:buFont typeface="+mj-lt"/>
              <a:buAutoNum type="arabicParenR" startAt="2"/>
            </a:pPr>
            <a:r>
              <a:rPr lang="en-US" dirty="0" smtClean="0"/>
              <a:t> 	Abortion involves killing a human fetus.</a:t>
            </a:r>
          </a:p>
          <a:p>
            <a:pPr marL="514350" lvl="0" indent="-514350">
              <a:buFont typeface="+mj-lt"/>
              <a:buAutoNum type="arabicParenR" startAt="2"/>
            </a:pPr>
            <a:r>
              <a:rPr lang="en-US" dirty="0" smtClean="0"/>
              <a:t>    A human fetus is a human being.</a:t>
            </a:r>
          </a:p>
          <a:p>
            <a:pPr marL="0" indent="0">
              <a:buNone/>
            </a:pPr>
            <a:r>
              <a:rPr lang="en-US" u="sng" dirty="0" smtClean="0"/>
              <a:t>4)		A human fetus is innocent.</a:t>
            </a:r>
            <a:endParaRPr lang="en-US" dirty="0" smtClean="0"/>
          </a:p>
          <a:p>
            <a:pPr marL="0" indent="0">
              <a:buNone/>
            </a:pPr>
            <a:r>
              <a:rPr lang="en-US" dirty="0" smtClean="0"/>
              <a:t>5) </a:t>
            </a:r>
            <a:r>
              <a:rPr lang="en-US" dirty="0" smtClean="0">
                <a:sym typeface="Symbol"/>
              </a:rPr>
              <a:t></a:t>
            </a:r>
            <a:r>
              <a:rPr lang="en-US" dirty="0" smtClean="0"/>
              <a:t> Abortion is always morally wrong.</a:t>
            </a:r>
            <a:endParaRPr lang="en-US" dirty="0"/>
          </a:p>
          <a:p>
            <a:pPr marL="0" indent="0">
              <a:buNone/>
            </a:pPr>
            <a:endParaRPr lang="en-US" dirty="0"/>
          </a:p>
        </p:txBody>
      </p:sp>
      <p:sp>
        <p:nvSpPr>
          <p:cNvPr id="4" name="Rounded Rectangle 3"/>
          <p:cNvSpPr/>
          <p:nvPr/>
        </p:nvSpPr>
        <p:spPr>
          <a:xfrm>
            <a:off x="457200" y="4978475"/>
            <a:ext cx="7384114" cy="9876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t>5</a:t>
            </a:r>
            <a:r>
              <a:rPr lang="en-US" sz="3200" dirty="0"/>
              <a:t>*) </a:t>
            </a:r>
            <a:r>
              <a:rPr lang="en-US" sz="3200" dirty="0">
                <a:sym typeface="Symbol"/>
              </a:rPr>
              <a:t></a:t>
            </a:r>
            <a:r>
              <a:rPr lang="en-US" sz="3200" dirty="0"/>
              <a:t> Abortion is always morally wrong, </a:t>
            </a:r>
            <a:r>
              <a:rPr lang="en-US" sz="3200" dirty="0" smtClean="0"/>
              <a:t>	</a:t>
            </a:r>
            <a:r>
              <a:rPr lang="en-US" sz="3200" i="1" u="sng" dirty="0" smtClean="0"/>
              <a:t>except </a:t>
            </a:r>
            <a:r>
              <a:rPr lang="en-US" sz="3200" i="1" u="sng" dirty="0"/>
              <a:t>in the case of self-defense</a:t>
            </a:r>
            <a:r>
              <a:rPr lang="en-US" sz="3200" u="sng" dirty="0"/>
              <a:t>.</a:t>
            </a:r>
          </a:p>
          <a:p>
            <a:pPr algn="ctr"/>
            <a:r>
              <a:rPr lang="en-US" dirty="0" smtClean="0"/>
              <a:t> </a:t>
            </a:r>
            <a:endParaRPr lang="en-US" dirty="0"/>
          </a:p>
        </p:txBody>
      </p:sp>
      <p:sp>
        <p:nvSpPr>
          <p:cNvPr id="5" name="Rectangle 4"/>
          <p:cNvSpPr/>
          <p:nvPr/>
        </p:nvSpPr>
        <p:spPr>
          <a:xfrm>
            <a:off x="282207" y="1600200"/>
            <a:ext cx="7559107" cy="1544100"/>
          </a:xfrm>
          <a:prstGeom prst="rect">
            <a:avLst/>
          </a:prstGeom>
          <a:solidFill>
            <a:schemeClr val="accent2">
              <a:alpha val="4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482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Permitting…</a:t>
            </a:r>
            <a:endParaRPr lang="en-US" dirty="0"/>
          </a:p>
        </p:txBody>
      </p:sp>
      <p:sp>
        <p:nvSpPr>
          <p:cNvPr id="3" name="Content Placeholder 2"/>
          <p:cNvSpPr>
            <a:spLocks noGrp="1"/>
          </p:cNvSpPr>
          <p:nvPr>
            <p:ph idx="1"/>
          </p:nvPr>
        </p:nvSpPr>
        <p:spPr/>
        <p:txBody>
          <a:bodyPr/>
          <a:lstStyle/>
          <a:p>
            <a:r>
              <a:rPr lang="en-US" smtClean="0"/>
              <a:t>More exercises</a:t>
            </a:r>
            <a:endParaRPr lang="en-US"/>
          </a:p>
        </p:txBody>
      </p:sp>
    </p:spTree>
    <p:extLst>
      <p:ext uri="{BB962C8B-B14F-4D97-AF65-F5344CB8AC3E}">
        <p14:creationId xmlns:p14="http://schemas.microsoft.com/office/powerpoint/2010/main" val="18612459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Further challenges to the Innocence Argument</a:t>
            </a:r>
            <a:endParaRPr lang="en-US" dirty="0"/>
          </a:p>
        </p:txBody>
      </p:sp>
      <p:sp>
        <p:nvSpPr>
          <p:cNvPr id="3" name="Content Placeholder 2"/>
          <p:cNvSpPr>
            <a:spLocks noGrp="1"/>
          </p:cNvSpPr>
          <p:nvPr>
            <p:ph idx="1"/>
          </p:nvPr>
        </p:nvSpPr>
        <p:spPr/>
        <p:txBody>
          <a:bodyPr/>
          <a:lstStyle/>
          <a:p>
            <a:pPr marL="0" indent="0">
              <a:buNone/>
            </a:pPr>
            <a:r>
              <a:rPr lang="en-US" dirty="0"/>
              <a:t>(1</a:t>
            </a:r>
            <a:r>
              <a:rPr lang="en-US" dirty="0" smtClean="0"/>
              <a:t>*) It </a:t>
            </a:r>
            <a:r>
              <a:rPr lang="en-US" dirty="0"/>
              <a:t>is always morally wrong to kill an </a:t>
            </a:r>
            <a:r>
              <a:rPr lang="en-US" dirty="0" smtClean="0"/>
              <a:t>		 			innocent </a:t>
            </a:r>
            <a:r>
              <a:rPr lang="en-US" dirty="0"/>
              <a:t>human being, </a:t>
            </a:r>
            <a:r>
              <a:rPr lang="en-US" i="1" dirty="0"/>
              <a:t>except in self</a:t>
            </a:r>
            <a:r>
              <a:rPr lang="en-US" i="1" dirty="0" smtClean="0"/>
              <a:t>- 				defense</a:t>
            </a:r>
            <a:r>
              <a:rPr lang="en-US" dirty="0" smtClean="0"/>
              <a:t>.</a:t>
            </a:r>
          </a:p>
          <a:p>
            <a:pPr marL="514350" lvl="0" indent="-514350">
              <a:buFont typeface="+mj-lt"/>
              <a:buAutoNum type="arabicParenR" startAt="2"/>
            </a:pPr>
            <a:r>
              <a:rPr lang="en-US" dirty="0" smtClean="0"/>
              <a:t> 	Abortion involves killing a human fetus.</a:t>
            </a:r>
          </a:p>
          <a:p>
            <a:pPr marL="514350" lvl="0" indent="-514350">
              <a:buFont typeface="+mj-lt"/>
              <a:buAutoNum type="arabicParenR" startAt="2"/>
            </a:pPr>
            <a:r>
              <a:rPr lang="en-US" dirty="0" smtClean="0"/>
              <a:t>    A human fetus is a human being.</a:t>
            </a:r>
          </a:p>
          <a:p>
            <a:pPr marL="0" indent="0">
              <a:buNone/>
            </a:pPr>
            <a:r>
              <a:rPr lang="en-US" u="sng" dirty="0" smtClean="0"/>
              <a:t>4*)	A human fetus is innocent.</a:t>
            </a:r>
            <a:endParaRPr lang="en-US" dirty="0" smtClean="0"/>
          </a:p>
          <a:p>
            <a:pPr marL="0" indent="0">
              <a:buNone/>
            </a:pPr>
            <a:r>
              <a:rPr lang="en-US" dirty="0" smtClean="0"/>
              <a:t>5) </a:t>
            </a:r>
            <a:r>
              <a:rPr lang="en-US" dirty="0" smtClean="0">
                <a:sym typeface="Symbol"/>
              </a:rPr>
              <a:t></a:t>
            </a:r>
            <a:r>
              <a:rPr lang="en-US" dirty="0" smtClean="0"/>
              <a:t> Abortion is always morally wrong.</a:t>
            </a:r>
            <a:endParaRPr lang="en-US" dirty="0"/>
          </a:p>
          <a:p>
            <a:pPr marL="0" indent="0">
              <a:buNone/>
            </a:pPr>
            <a:endParaRPr lang="en-US" dirty="0"/>
          </a:p>
        </p:txBody>
      </p:sp>
      <p:sp>
        <p:nvSpPr>
          <p:cNvPr id="4" name="Rounded Rectangle 3"/>
          <p:cNvSpPr/>
          <p:nvPr/>
        </p:nvSpPr>
        <p:spPr>
          <a:xfrm>
            <a:off x="457200" y="4978475"/>
            <a:ext cx="7384114" cy="9876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t>5</a:t>
            </a:r>
            <a:r>
              <a:rPr lang="en-US" sz="3200" dirty="0"/>
              <a:t>*) </a:t>
            </a:r>
            <a:r>
              <a:rPr lang="en-US" sz="3200" dirty="0">
                <a:sym typeface="Symbol"/>
              </a:rPr>
              <a:t></a:t>
            </a:r>
            <a:r>
              <a:rPr lang="en-US" sz="3200" dirty="0"/>
              <a:t> Abortion is always morally wrong, </a:t>
            </a:r>
            <a:r>
              <a:rPr lang="en-US" sz="3200" dirty="0" smtClean="0"/>
              <a:t>	</a:t>
            </a:r>
            <a:r>
              <a:rPr lang="en-US" sz="3200" i="1" u="sng" dirty="0" smtClean="0"/>
              <a:t>except </a:t>
            </a:r>
            <a:r>
              <a:rPr lang="en-US" sz="3200" i="1" u="sng" dirty="0"/>
              <a:t>in the case of self-defense</a:t>
            </a:r>
            <a:r>
              <a:rPr lang="en-US" sz="3200" u="sng" dirty="0"/>
              <a:t>.</a:t>
            </a:r>
          </a:p>
          <a:p>
            <a:pPr algn="ctr"/>
            <a:r>
              <a:rPr lang="en-US" dirty="0" smtClean="0"/>
              <a:t> </a:t>
            </a:r>
            <a:endParaRPr lang="en-US" dirty="0"/>
          </a:p>
        </p:txBody>
      </p:sp>
      <p:sp>
        <p:nvSpPr>
          <p:cNvPr id="5" name="Rectangle 4"/>
          <p:cNvSpPr/>
          <p:nvPr/>
        </p:nvSpPr>
        <p:spPr>
          <a:xfrm>
            <a:off x="202122" y="1600200"/>
            <a:ext cx="7559107" cy="1544100"/>
          </a:xfrm>
          <a:prstGeom prst="rect">
            <a:avLst/>
          </a:prstGeom>
          <a:solidFill>
            <a:schemeClr val="accent2">
              <a:alpha val="4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4291" y="3809440"/>
            <a:ext cx="7559107" cy="676450"/>
          </a:xfrm>
          <a:prstGeom prst="rect">
            <a:avLst/>
          </a:prstGeom>
          <a:solidFill>
            <a:schemeClr val="accent2">
              <a:alpha val="4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191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a:latin typeface="Calibri" charset="0"/>
              </a:rPr>
              <a:t>Exercise 10</a:t>
            </a:r>
          </a:p>
        </p:txBody>
      </p:sp>
      <p:sp>
        <p:nvSpPr>
          <p:cNvPr id="24579" name="Rectangle 3"/>
          <p:cNvSpPr>
            <a:spLocks noGrp="1" noChangeArrowheads="1"/>
          </p:cNvSpPr>
          <p:nvPr>
            <p:ph idx="1"/>
          </p:nvPr>
        </p:nvSpPr>
        <p:spPr/>
        <p:txBody>
          <a:bodyPr/>
          <a:lstStyle/>
          <a:p>
            <a:pPr eaLnBrk="1" hangingPunct="1">
              <a:lnSpc>
                <a:spcPct val="80000"/>
              </a:lnSpc>
            </a:pPr>
            <a:r>
              <a:rPr lang="en-US" sz="2800" b="1">
                <a:latin typeface="Calibri" charset="0"/>
              </a:rPr>
              <a:t>The witnesses said that either one or two shots were fired at the victim.</a:t>
            </a:r>
          </a:p>
          <a:p>
            <a:pPr eaLnBrk="1" hangingPunct="1">
              <a:lnSpc>
                <a:spcPct val="80000"/>
              </a:lnSpc>
            </a:pPr>
            <a:r>
              <a:rPr lang="en-US" sz="2800" b="1">
                <a:latin typeface="Calibri" charset="0"/>
              </a:rPr>
              <a:t>Two bullets were found in the victim</a:t>
            </a:r>
            <a:r>
              <a:rPr lang="ja-JP" altLang="en-US" sz="2800" b="1">
                <a:latin typeface="Calibri" charset="0"/>
              </a:rPr>
              <a:t>’</a:t>
            </a:r>
            <a:r>
              <a:rPr lang="en-US" altLang="ja-JP" sz="2800" b="1">
                <a:latin typeface="Calibri" charset="0"/>
              </a:rPr>
              <a:t>s body.</a:t>
            </a:r>
          </a:p>
          <a:p>
            <a:pPr eaLnBrk="1" hangingPunct="1">
              <a:lnSpc>
                <a:spcPct val="80000"/>
              </a:lnSpc>
            </a:pPr>
            <a:r>
              <a:rPr lang="en-US" sz="2800" b="1">
                <a:latin typeface="Calibri" charset="0"/>
                <a:sym typeface="Symbol" charset="0"/>
              </a:rPr>
              <a:t></a:t>
            </a:r>
            <a:r>
              <a:rPr lang="en-US" sz="2800" b="1">
                <a:latin typeface="Calibri" charset="0"/>
              </a:rPr>
              <a:t> Two shots were fired at the victim.</a:t>
            </a:r>
            <a:endParaRPr lang="en-US" sz="2800">
              <a:latin typeface="Calibri" charset="0"/>
            </a:endParaRPr>
          </a:p>
          <a:p>
            <a:pPr eaLnBrk="1" hangingPunct="1">
              <a:lnSpc>
                <a:spcPct val="80000"/>
              </a:lnSpc>
            </a:pPr>
            <a:r>
              <a:rPr lang="en-US" sz="2800">
                <a:latin typeface="Calibri" charset="0"/>
              </a:rPr>
              <a:t>INVALID. Suppose that one shot was fired at the victim, and another was the victim</a:t>
            </a:r>
            <a:r>
              <a:rPr lang="ja-JP" altLang="en-US" sz="2800">
                <a:latin typeface="Calibri" charset="0"/>
              </a:rPr>
              <a:t>’</a:t>
            </a:r>
            <a:r>
              <a:rPr lang="en-US" altLang="ja-JP" sz="2800">
                <a:latin typeface="Calibri" charset="0"/>
              </a:rPr>
              <a:t>s own bullet that struck him due to a misfire of his gun. Then it could still be the case that the witnesses said that either one or two shots were fired at the victim, two bullets were found in the victim</a:t>
            </a:r>
            <a:r>
              <a:rPr lang="ja-JP" altLang="en-US" sz="2800">
                <a:latin typeface="Calibri" charset="0"/>
              </a:rPr>
              <a:t>’</a:t>
            </a:r>
            <a:r>
              <a:rPr lang="en-US" altLang="ja-JP" sz="2800">
                <a:latin typeface="Calibri" charset="0"/>
              </a:rPr>
              <a:t>s body, but two shots were not fired at the victim.</a:t>
            </a:r>
            <a:endParaRPr lang="en-US" sz="2800">
              <a:latin typeface="Calibri" charset="0"/>
            </a:endParaRPr>
          </a:p>
        </p:txBody>
      </p:sp>
    </p:spTree>
    <p:extLst>
      <p:ext uri="{BB962C8B-B14F-4D97-AF65-F5344CB8AC3E}">
        <p14:creationId xmlns:p14="http://schemas.microsoft.com/office/powerpoint/2010/main" val="1679120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4579">
                                            <p:txEl>
                                              <p:pRg st="3" end="3"/>
                                            </p:txEl>
                                          </p:spTgt>
                                        </p:tgtEl>
                                        <p:attrNameLst>
                                          <p:attrName>style.visibility</p:attrName>
                                        </p:attrNameLst>
                                      </p:cBhvr>
                                      <p:to>
                                        <p:strVal val="visible"/>
                                      </p:to>
                                    </p:set>
                                    <p:anim calcmode="lin" valueType="num">
                                      <p:cBhvr>
                                        <p:cTn id="7" dur="500" fill="hold"/>
                                        <p:tgtEl>
                                          <p:spTgt spid="2457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4579">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24579">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a:latin typeface="Calibri" charset="0"/>
              </a:rPr>
              <a:t>Exercise 14</a:t>
            </a:r>
          </a:p>
        </p:txBody>
      </p:sp>
      <p:sp>
        <p:nvSpPr>
          <p:cNvPr id="26627" name="Rectangle 3"/>
          <p:cNvSpPr>
            <a:spLocks noGrp="1" noChangeArrowheads="1"/>
          </p:cNvSpPr>
          <p:nvPr>
            <p:ph idx="1"/>
          </p:nvPr>
        </p:nvSpPr>
        <p:spPr/>
        <p:txBody>
          <a:bodyPr/>
          <a:lstStyle/>
          <a:p>
            <a:pPr marL="609600" indent="-609600" eaLnBrk="1" hangingPunct="1">
              <a:lnSpc>
                <a:spcPct val="90000"/>
              </a:lnSpc>
            </a:pPr>
            <a:r>
              <a:rPr lang="en-US" sz="2400" b="1">
                <a:latin typeface="Calibri" charset="0"/>
              </a:rPr>
              <a:t>DNA contains the code of life.</a:t>
            </a:r>
          </a:p>
          <a:p>
            <a:pPr marL="609600" indent="-609600" eaLnBrk="1" hangingPunct="1">
              <a:lnSpc>
                <a:spcPct val="90000"/>
              </a:lnSpc>
            </a:pPr>
            <a:r>
              <a:rPr lang="en-US" sz="2400" b="1">
                <a:latin typeface="Calibri" charset="0"/>
              </a:rPr>
              <a:t>Life is sacred.</a:t>
            </a:r>
            <a:endParaRPr lang="en-US" sz="2400" b="1">
              <a:latin typeface="Calibri" charset="0"/>
              <a:sym typeface="Symbol" charset="0"/>
            </a:endParaRPr>
          </a:p>
          <a:p>
            <a:pPr marL="609600" indent="-609600" eaLnBrk="1" hangingPunct="1">
              <a:lnSpc>
                <a:spcPct val="90000"/>
              </a:lnSpc>
            </a:pPr>
            <a:r>
              <a:rPr lang="en-US" sz="2400" b="1">
                <a:latin typeface="Calibri" charset="0"/>
                <a:sym typeface="Symbol" charset="0"/>
              </a:rPr>
              <a:t></a:t>
            </a:r>
            <a:r>
              <a:rPr lang="en-US" sz="2400" b="1">
                <a:latin typeface="Calibri" charset="0"/>
              </a:rPr>
              <a:t> It is wrong to manipulate DNA.</a:t>
            </a:r>
            <a:endParaRPr lang="en-US" sz="2400">
              <a:latin typeface="Calibri" charset="0"/>
            </a:endParaRPr>
          </a:p>
          <a:p>
            <a:pPr marL="609600" indent="-609600" eaLnBrk="1" hangingPunct="1">
              <a:lnSpc>
                <a:spcPct val="90000"/>
              </a:lnSpc>
            </a:pPr>
            <a:r>
              <a:rPr lang="en-US" sz="2400">
                <a:latin typeface="Calibri" charset="0"/>
              </a:rPr>
              <a:t>INVALID. Suppose that it is proper to manipulate certain sacred things, as we do when we build or fix an altar.  Then it could still be the case that DNA contains the code of life and that life is sacred, but that it is correct to manipulate DNA. </a:t>
            </a:r>
          </a:p>
          <a:p>
            <a:pPr marL="609600" indent="-609600" eaLnBrk="1" hangingPunct="1">
              <a:lnSpc>
                <a:spcPct val="90000"/>
              </a:lnSpc>
            </a:pPr>
            <a:r>
              <a:rPr lang="en-US" sz="2400">
                <a:latin typeface="Calibri" charset="0"/>
              </a:rPr>
              <a:t>ALTERNATIVELY, suppose that, because DNA contains the code of life, manipulating it is the way to preserve the sacredness of life, e.g., by saving people from hereditary diseases.</a:t>
            </a:r>
          </a:p>
        </p:txBody>
      </p:sp>
    </p:spTree>
    <p:extLst>
      <p:ext uri="{BB962C8B-B14F-4D97-AF65-F5344CB8AC3E}">
        <p14:creationId xmlns:p14="http://schemas.microsoft.com/office/powerpoint/2010/main" val="599858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animEffect transition="in" filter="fade">
                                      <p:cBhvr>
                                        <p:cTn id="7" dur="770" decel="100000"/>
                                        <p:tgtEl>
                                          <p:spTgt spid="26627">
                                            <p:txEl>
                                              <p:pRg st="3" end="3"/>
                                            </p:txEl>
                                          </p:spTgt>
                                        </p:tgtEl>
                                      </p:cBhvr>
                                    </p:animEffect>
                                    <p:animScale>
                                      <p:cBhvr>
                                        <p:cTn id="8" dur="770" decel="100000"/>
                                        <p:tgtEl>
                                          <p:spTgt spid="26627">
                                            <p:txEl>
                                              <p:pRg st="3" end="3"/>
                                            </p:txEl>
                                          </p:spTgt>
                                        </p:tgtEl>
                                      </p:cBhvr>
                                      <p:from x="10000" y="10000"/>
                                      <p:to x="200000" y="450000"/>
                                    </p:animScale>
                                    <p:animScale>
                                      <p:cBhvr>
                                        <p:cTn id="9" dur="1230" accel="100000" fill="hold">
                                          <p:stCondLst>
                                            <p:cond delay="770"/>
                                          </p:stCondLst>
                                        </p:cTn>
                                        <p:tgtEl>
                                          <p:spTgt spid="26627">
                                            <p:txEl>
                                              <p:pRg st="3" end="3"/>
                                            </p:txEl>
                                          </p:spTgt>
                                        </p:tgtEl>
                                      </p:cBhvr>
                                      <p:from x="200000" y="450000"/>
                                      <p:to x="100000" y="100000"/>
                                    </p:animScale>
                                    <p:set>
                                      <p:cBhvr>
                                        <p:cTn id="10" dur="770" fill="hold"/>
                                        <p:tgtEl>
                                          <p:spTgt spid="26627">
                                            <p:txEl>
                                              <p:pRg st="3" end="3"/>
                                            </p:txEl>
                                          </p:spTgt>
                                        </p:tgtEl>
                                        <p:attrNameLst>
                                          <p:attrName>ppt_x</p:attrName>
                                        </p:attrNameLst>
                                      </p:cBhvr>
                                      <p:to>
                                        <p:strVal val="(0.5)"/>
                                      </p:to>
                                    </p:set>
                                    <p:anim from="(0.5)" to="(#ppt_x)" calcmode="lin" valueType="num">
                                      <p:cBhvr>
                                        <p:cTn id="11" dur="1230" accel="100000" fill="hold">
                                          <p:stCondLst>
                                            <p:cond delay="770"/>
                                          </p:stCondLst>
                                        </p:cTn>
                                        <p:tgtEl>
                                          <p:spTgt spid="26627">
                                            <p:txEl>
                                              <p:pRg st="3" end="3"/>
                                            </p:txEl>
                                          </p:spTgt>
                                        </p:tgtEl>
                                        <p:attrNameLst>
                                          <p:attrName>ppt_x</p:attrName>
                                        </p:attrNameLst>
                                      </p:cBhvr>
                                    </p:anim>
                                    <p:set>
                                      <p:cBhvr>
                                        <p:cTn id="12" dur="770" fill="hold"/>
                                        <p:tgtEl>
                                          <p:spTgt spid="26627">
                                            <p:txEl>
                                              <p:pRg st="3" end="3"/>
                                            </p:txEl>
                                          </p:spTgt>
                                        </p:tgtEl>
                                        <p:attrNameLst>
                                          <p:attrName>ppt_y</p:attrName>
                                        </p:attrNameLst>
                                      </p:cBhvr>
                                      <p:to>
                                        <p:strVal val="(#ppt_y+0.4)"/>
                                      </p:to>
                                    </p:set>
                                    <p:anim from="(#ppt_y+0.4)" to="(#ppt_y)" calcmode="lin" valueType="num">
                                      <p:cBhvr>
                                        <p:cTn id="13" dur="1230" accel="100000" fill="hold">
                                          <p:stCondLst>
                                            <p:cond delay="770"/>
                                          </p:stCondLst>
                                        </p:cTn>
                                        <p:tgtEl>
                                          <p:spTgt spid="26627">
                                            <p:txEl>
                                              <p:pRg st="3" end="3"/>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9" presetClass="entr" presetSubtype="10" fill="hold" nodeType="clickEffect">
                                  <p:stCondLst>
                                    <p:cond delay="0"/>
                                  </p:stCondLst>
                                  <p:childTnLst>
                                    <p:set>
                                      <p:cBhvr>
                                        <p:cTn id="17" dur="1" fill="hold">
                                          <p:stCondLst>
                                            <p:cond delay="0"/>
                                          </p:stCondLst>
                                        </p:cTn>
                                        <p:tgtEl>
                                          <p:spTgt spid="26627">
                                            <p:txEl>
                                              <p:pRg st="4" end="4"/>
                                            </p:txEl>
                                          </p:spTgt>
                                        </p:tgtEl>
                                        <p:attrNameLst>
                                          <p:attrName>style.visibility</p:attrName>
                                        </p:attrNameLst>
                                      </p:cBhvr>
                                      <p:to>
                                        <p:strVal val="visible"/>
                                      </p:to>
                                    </p:set>
                                    <p:anim calcmode="lin" valueType="num">
                                      <p:cBhvr>
                                        <p:cTn id="18" dur="2000" fill="hold"/>
                                        <p:tgtEl>
                                          <p:spTgt spid="26627">
                                            <p:txEl>
                                              <p:pRg st="4" end="4"/>
                                            </p:txEl>
                                          </p:spTgt>
                                        </p:tgtEl>
                                        <p:attrNameLst>
                                          <p:attrName>ppt_w</p:attrName>
                                        </p:attrNameLst>
                                      </p:cBhvr>
                                      <p:tavLst>
                                        <p:tav tm="0" fmla="#ppt_w*sin(2.5*pi*$)">
                                          <p:val>
                                            <p:fltVal val="0"/>
                                          </p:val>
                                        </p:tav>
                                        <p:tav tm="100000">
                                          <p:val>
                                            <p:fltVal val="1"/>
                                          </p:val>
                                        </p:tav>
                                      </p:tavLst>
                                    </p:anim>
                                    <p:anim calcmode="lin" valueType="num">
                                      <p:cBhvr>
                                        <p:cTn id="19" dur="2000" fill="hold"/>
                                        <p:tgtEl>
                                          <p:spTgt spid="266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50" r="100000">
                        <a14:foregroundMark x1="94583" y1="72083" x2="94583" y2="72083"/>
                        <a14:foregroundMark x1="75417" y1="39833" x2="75417" y2="39833"/>
                        <a14:foregroundMark x1="74917" y1="42250" x2="74917" y2="42250"/>
                        <a14:foregroundMark x1="72917" y1="42917" x2="72917" y2="42917"/>
                      </a14:backgroundRemoval>
                    </a14:imgEffect>
                  </a14:imgLayer>
                </a14:imgProps>
              </a:ext>
            </a:extLst>
          </a:blip>
          <a:srcRect t="9677" b="9739"/>
          <a:stretch/>
        </p:blipFill>
        <p:spPr>
          <a:xfrm>
            <a:off x="137288" y="779468"/>
            <a:ext cx="7470795" cy="6020261"/>
          </a:xfrm>
          <a:prstGeom prst="rect">
            <a:avLst/>
          </a:prstGeom>
        </p:spPr>
      </p:pic>
      <p:sp>
        <p:nvSpPr>
          <p:cNvPr id="2" name="Title 1"/>
          <p:cNvSpPr>
            <a:spLocks noGrp="1"/>
          </p:cNvSpPr>
          <p:nvPr>
            <p:ph type="ctrTitle"/>
          </p:nvPr>
        </p:nvSpPr>
        <p:spPr>
          <a:xfrm>
            <a:off x="137289" y="182883"/>
            <a:ext cx="8716440" cy="709587"/>
          </a:xfrm>
        </p:spPr>
        <p:txBody>
          <a:bodyPr>
            <a:normAutofit fontScale="90000"/>
          </a:bodyPr>
          <a:lstStyle/>
          <a:p>
            <a:pPr algn="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What is An Argument?</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341600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50" r="100000">
                        <a14:foregroundMark x1="94583" y1="72083" x2="94583" y2="72083"/>
                        <a14:foregroundMark x1="75417" y1="39833" x2="75417" y2="39833"/>
                        <a14:foregroundMark x1="74917" y1="42250" x2="74917" y2="42250"/>
                        <a14:foregroundMark x1="72917" y1="42917" x2="72917" y2="42917"/>
                      </a14:backgroundRemoval>
                    </a14:imgEffect>
                  </a14:imgLayer>
                </a14:imgProps>
              </a:ext>
            </a:extLst>
          </a:blip>
          <a:srcRect t="9677" b="9739"/>
          <a:stretch/>
        </p:blipFill>
        <p:spPr>
          <a:xfrm>
            <a:off x="137288" y="779468"/>
            <a:ext cx="7470795" cy="6020261"/>
          </a:xfrm>
          <a:prstGeom prst="rect">
            <a:avLst/>
          </a:prstGeom>
        </p:spPr>
      </p:pic>
      <p:sp>
        <p:nvSpPr>
          <p:cNvPr id="2" name="Title 1"/>
          <p:cNvSpPr>
            <a:spLocks noGrp="1"/>
          </p:cNvSpPr>
          <p:nvPr>
            <p:ph type="ctrTitle"/>
          </p:nvPr>
        </p:nvSpPr>
        <p:spPr>
          <a:xfrm>
            <a:off x="137289" y="182883"/>
            <a:ext cx="8716440" cy="709587"/>
          </a:xfrm>
        </p:spPr>
        <p:txBody>
          <a:bodyPr>
            <a:normAutofit fontScale="90000"/>
          </a:bodyPr>
          <a:lstStyle/>
          <a:p>
            <a:pPr algn="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StANDARD</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FORM</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7177636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Sinnott</a:t>
            </a:r>
            <a:r>
              <a:rPr lang="en-US" dirty="0" smtClean="0"/>
              <a:t>-Armstrong &amp; </a:t>
            </a:r>
            <a:r>
              <a:rPr lang="en-US" dirty="0" err="1" smtClean="0"/>
              <a:t>Fogelin</a:t>
            </a:r>
            <a:r>
              <a:rPr lang="en-US" dirty="0" smtClean="0"/>
              <a:t> (SAF), </a:t>
            </a:r>
            <a:br>
              <a:rPr lang="en-US" dirty="0" smtClean="0"/>
            </a:br>
            <a:r>
              <a:rPr lang="en-US" dirty="0" smtClean="0"/>
              <a:t>III.1</a:t>
            </a:r>
            <a:endParaRPr lang="en-US" dirty="0"/>
          </a:p>
        </p:txBody>
      </p:sp>
      <p:sp>
        <p:nvSpPr>
          <p:cNvPr id="3" name="Content Placeholder 2"/>
          <p:cNvSpPr>
            <a:spLocks noGrp="1"/>
          </p:cNvSpPr>
          <p:nvPr>
            <p:ph idx="1"/>
          </p:nvPr>
        </p:nvSpPr>
        <p:spPr/>
        <p:txBody>
          <a:bodyPr/>
          <a:lstStyle/>
          <a:p>
            <a:r>
              <a:rPr lang="en-US" dirty="0" smtClean="0"/>
              <a:t>Since </a:t>
            </a:r>
            <a:r>
              <a:rPr lang="en-US" dirty="0"/>
              <a:t>Chicago is north of Boston, and Boston is north of Charleston</a:t>
            </a:r>
            <a:r>
              <a:rPr lang="en-US" dirty="0" smtClean="0"/>
              <a:t>, Chicago </a:t>
            </a:r>
            <a:r>
              <a:rPr lang="en-US" dirty="0"/>
              <a:t>is north of Charleston</a:t>
            </a:r>
            <a:r>
              <a:rPr lang="en-US" dirty="0" smtClean="0"/>
              <a:t>.</a:t>
            </a:r>
          </a:p>
          <a:p>
            <a:pPr marL="514350" indent="-514350">
              <a:buAutoNum type="arabicPeriod"/>
            </a:pPr>
            <a:r>
              <a:rPr lang="en-US" dirty="0" smtClean="0"/>
              <a:t>Chicago is north of Boston.</a:t>
            </a:r>
          </a:p>
          <a:p>
            <a:pPr marL="514350" indent="-514350">
              <a:buAutoNum type="arabicPeriod"/>
            </a:pPr>
            <a:r>
              <a:rPr lang="en-US" u="sng" dirty="0" smtClean="0"/>
              <a:t>Boston is north of Charleston.</a:t>
            </a:r>
          </a:p>
          <a:p>
            <a:pPr marL="514350" indent="-514350">
              <a:buAutoNum type="arabicPeriod"/>
            </a:pPr>
            <a:r>
              <a:rPr lang="en-US" dirty="0">
                <a:sym typeface="Symbol"/>
              </a:rPr>
              <a:t></a:t>
            </a:r>
            <a:r>
              <a:rPr lang="en-US" dirty="0" smtClean="0">
                <a:effectLst/>
              </a:rPr>
              <a:t> Chicago is north of Charleston. (from 1,2)</a:t>
            </a:r>
            <a:endParaRPr lang="en-US" u="sng" dirty="0"/>
          </a:p>
        </p:txBody>
      </p:sp>
    </p:spTree>
    <p:extLst>
      <p:ext uri="{BB962C8B-B14F-4D97-AF65-F5344CB8AC3E}">
        <p14:creationId xmlns:p14="http://schemas.microsoft.com/office/powerpoint/2010/main" val="312404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 III.5</a:t>
            </a:r>
            <a:endParaRPr lang="en-US" dirty="0"/>
          </a:p>
        </p:txBody>
      </p:sp>
      <p:sp>
        <p:nvSpPr>
          <p:cNvPr id="3" name="Content Placeholder 2"/>
          <p:cNvSpPr>
            <a:spLocks noGrp="1"/>
          </p:cNvSpPr>
          <p:nvPr>
            <p:ph idx="1"/>
          </p:nvPr>
        </p:nvSpPr>
        <p:spPr/>
        <p:txBody>
          <a:bodyPr/>
          <a:lstStyle/>
          <a:p>
            <a:r>
              <a:rPr lang="en-US" dirty="0"/>
              <a:t>Other airlines will carry more passengers, because United Airlines is </a:t>
            </a:r>
            <a:r>
              <a:rPr lang="en-US" dirty="0" smtClean="0"/>
              <a:t>on strike.</a:t>
            </a:r>
          </a:p>
          <a:p>
            <a:pPr marL="514350" indent="-514350">
              <a:buFont typeface="+mj-lt"/>
              <a:buAutoNum type="arabicPeriod"/>
            </a:pPr>
            <a:r>
              <a:rPr lang="en-US" u="sng" dirty="0" smtClean="0"/>
              <a:t>United Airlines is on strike.</a:t>
            </a:r>
          </a:p>
          <a:p>
            <a:pPr marL="514350" indent="-514350">
              <a:buFont typeface="+mj-lt"/>
              <a:buAutoNum type="arabicPeriod"/>
            </a:pPr>
            <a:r>
              <a:rPr lang="en-US" dirty="0" smtClean="0">
                <a:sym typeface="Symbol"/>
              </a:rPr>
              <a:t></a:t>
            </a:r>
            <a:r>
              <a:rPr lang="en-US" dirty="0" smtClean="0">
                <a:effectLst/>
              </a:rPr>
              <a:t> Other airlines will carry more passengers. (From 1)</a:t>
            </a: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923982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50" r="100000">
                        <a14:foregroundMark x1="94583" y1="72083" x2="94583" y2="72083"/>
                        <a14:foregroundMark x1="75417" y1="39833" x2="75417" y2="39833"/>
                        <a14:foregroundMark x1="74917" y1="42250" x2="74917" y2="42250"/>
                        <a14:foregroundMark x1="72917" y1="42917" x2="72917" y2="42917"/>
                      </a14:backgroundRemoval>
                    </a14:imgEffect>
                  </a14:imgLayer>
                </a14:imgProps>
              </a:ext>
            </a:extLst>
          </a:blip>
          <a:srcRect t="9677" b="9739"/>
          <a:stretch/>
        </p:blipFill>
        <p:spPr>
          <a:xfrm>
            <a:off x="137288" y="779468"/>
            <a:ext cx="7470795" cy="6020261"/>
          </a:xfrm>
          <a:prstGeom prst="rect">
            <a:avLst/>
          </a:prstGeom>
        </p:spPr>
      </p:pic>
      <p:sp>
        <p:nvSpPr>
          <p:cNvPr id="2" name="Title 1"/>
          <p:cNvSpPr>
            <a:spLocks noGrp="1"/>
          </p:cNvSpPr>
          <p:nvPr>
            <p:ph type="ctrTitle"/>
          </p:nvPr>
        </p:nvSpPr>
        <p:spPr>
          <a:xfrm>
            <a:off x="137289" y="182883"/>
            <a:ext cx="8716440" cy="709587"/>
          </a:xfrm>
        </p:spPr>
        <p:txBody>
          <a:bodyPr>
            <a:normAutofit fontScale="90000"/>
          </a:bodyPr>
          <a:lstStyle/>
          <a:p>
            <a:pPr algn="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 SOUNDNESS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Subtitle 2"/>
          <p:cNvSpPr>
            <a:spLocks noGrp="1"/>
          </p:cNvSpPr>
          <p:nvPr>
            <p:ph type="subTitle" idx="1"/>
          </p:nvPr>
        </p:nvSpPr>
        <p:spPr>
          <a:xfrm>
            <a:off x="4576290" y="2460014"/>
            <a:ext cx="4484766" cy="2384386"/>
          </a:xfrm>
          <a:solidFill>
            <a:srgbClr val="660066"/>
          </a:solidFill>
        </p:spPr>
        <p:txBody>
          <a:bodyPr>
            <a:scene3d>
              <a:camera prst="orthographicFront"/>
              <a:lightRig rig="soft" dir="t">
                <a:rot lat="0" lon="0" rev="10800000"/>
              </a:lightRig>
            </a:scene3d>
            <a:sp3d>
              <a:bevelT w="27940" h="12700"/>
              <a:contourClr>
                <a:srgbClr val="DDDDDD"/>
              </a:contourClr>
            </a:sp3d>
          </a:bodyPr>
          <a:lstStyle/>
          <a:p>
            <a:endParaRPr lang="en-US" sz="2200" b="1" spc="150" dirty="0" smtClean="0">
              <a:ln w="11430"/>
              <a:solidFill>
                <a:srgbClr val="F8F8F8"/>
              </a:solidFill>
              <a:effectLst>
                <a:outerShdw blurRad="25400" algn="tl" rotWithShape="0">
                  <a:srgbClr val="000000">
                    <a:alpha val="43000"/>
                  </a:srgbClr>
                </a:outerShdw>
              </a:effectLst>
            </a:endParaRPr>
          </a:p>
          <a:p>
            <a:r>
              <a:rPr lang="en-US" b="1" spc="150" dirty="0" smtClean="0">
                <a:ln w="11430"/>
                <a:solidFill>
                  <a:srgbClr val="F8F8F8"/>
                </a:solidFill>
                <a:effectLst>
                  <a:outerShdw blurRad="25400" algn="tl" rotWithShape="0">
                    <a:srgbClr val="000000">
                      <a:alpha val="43000"/>
                    </a:srgbClr>
                  </a:outerShdw>
                </a:effectLst>
              </a:rPr>
              <a:t>3.1. Validity</a:t>
            </a:r>
          </a:p>
          <a:p>
            <a:r>
              <a:rPr lang="en-US" b="1" spc="150" dirty="0" smtClean="0">
                <a:ln w="11430"/>
                <a:solidFill>
                  <a:srgbClr val="F8F8F8"/>
                </a:solidFill>
                <a:effectLst>
                  <a:outerShdw blurRad="25400" algn="tl" rotWithShape="0">
                    <a:srgbClr val="000000">
                      <a:alpha val="43000"/>
                    </a:srgbClr>
                  </a:outerShdw>
                </a:effectLst>
              </a:rPr>
              <a:t>3.2. Truth</a:t>
            </a:r>
          </a:p>
          <a:p>
            <a:endParaRPr lang="en-US" sz="22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066325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 III.5</a:t>
            </a:r>
            <a:endParaRPr lang="en-US" dirty="0"/>
          </a:p>
        </p:txBody>
      </p:sp>
      <p:sp>
        <p:nvSpPr>
          <p:cNvPr id="3" name="Content Placeholder 2"/>
          <p:cNvSpPr>
            <a:spLocks noGrp="1"/>
          </p:cNvSpPr>
          <p:nvPr>
            <p:ph idx="1"/>
          </p:nvPr>
        </p:nvSpPr>
        <p:spPr/>
        <p:txBody>
          <a:bodyPr/>
          <a:lstStyle/>
          <a:p>
            <a:r>
              <a:rPr lang="en-US" dirty="0"/>
              <a:t>Other airlines will carry more passengers, because United Airlines is </a:t>
            </a:r>
            <a:r>
              <a:rPr lang="en-US" dirty="0" smtClean="0"/>
              <a:t>on strike.</a:t>
            </a:r>
          </a:p>
          <a:p>
            <a:pPr marL="514350" indent="-514350">
              <a:buFont typeface="+mj-lt"/>
              <a:buAutoNum type="arabicPeriod"/>
            </a:pPr>
            <a:r>
              <a:rPr lang="en-US" u="sng" dirty="0" smtClean="0"/>
              <a:t>United Airlines is on strike.</a:t>
            </a:r>
          </a:p>
          <a:p>
            <a:pPr marL="514350" indent="-514350">
              <a:buFont typeface="+mj-lt"/>
              <a:buAutoNum type="arabicPeriod"/>
            </a:pPr>
            <a:r>
              <a:rPr lang="en-US" dirty="0" smtClean="0">
                <a:sym typeface="Symbol"/>
              </a:rPr>
              <a:t></a:t>
            </a:r>
            <a:r>
              <a:rPr lang="en-US" dirty="0" smtClean="0">
                <a:effectLst/>
              </a:rPr>
              <a:t> Other airlines will carry more passengers. (From 1)</a:t>
            </a: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858296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 III.5, made valid</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0000"/>
                </a:solidFill>
              </a:rPr>
              <a:t>If United Airlines is on strike, then other airlines will carry more passengers.</a:t>
            </a:r>
          </a:p>
          <a:p>
            <a:pPr marL="514350" indent="-514350">
              <a:buFont typeface="+mj-lt"/>
              <a:buAutoNum type="arabicPeriod"/>
            </a:pPr>
            <a:r>
              <a:rPr lang="en-US" u="sng" dirty="0" smtClean="0"/>
              <a:t>United Airlines is on strike.</a:t>
            </a:r>
          </a:p>
          <a:p>
            <a:pPr marL="514350" indent="-514350">
              <a:buFont typeface="+mj-lt"/>
              <a:buAutoNum type="arabicPeriod"/>
            </a:pPr>
            <a:r>
              <a:rPr lang="en-US" dirty="0" smtClean="0">
                <a:sym typeface="Symbol"/>
              </a:rPr>
              <a:t></a:t>
            </a:r>
            <a:r>
              <a:rPr lang="en-US" dirty="0" smtClean="0">
                <a:effectLst/>
              </a:rPr>
              <a:t> Other airlines will carry more passengers. (</a:t>
            </a:r>
            <a:r>
              <a:rPr lang="en-US" smtClean="0">
                <a:effectLst/>
              </a:rPr>
              <a:t>From 1,2)</a:t>
            </a:r>
            <a:endParaRPr lang="en-US" dirty="0" smtClean="0"/>
          </a:p>
          <a:p>
            <a:endParaRPr lang="en-US" dirty="0"/>
          </a:p>
        </p:txBody>
      </p:sp>
    </p:spTree>
    <p:extLst>
      <p:ext uri="{BB962C8B-B14F-4D97-AF65-F5344CB8AC3E}">
        <p14:creationId xmlns:p14="http://schemas.microsoft.com/office/powerpoint/2010/main" val="2910513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3181</TotalTime>
  <Words>905</Words>
  <Application>Microsoft Macintosh PowerPoint</Application>
  <PresentationFormat>On-screen Show (4:3)</PresentationFormat>
  <Paragraphs>118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Argument reconstruction:  the basics</vt:lpstr>
      <vt:lpstr>Overview</vt:lpstr>
      <vt:lpstr>1. What is An Argument?</vt:lpstr>
      <vt:lpstr>2. StANDARD FORM</vt:lpstr>
      <vt:lpstr>Sinnott-Armstrong &amp; Fogelin (SAF),  III.1</vt:lpstr>
      <vt:lpstr>SAF, III.5</vt:lpstr>
      <vt:lpstr>3. SOUNDNESS</vt:lpstr>
      <vt:lpstr>SAF, III.5</vt:lpstr>
      <vt:lpstr>SAF, III.5, made valid</vt:lpstr>
      <vt:lpstr>Exercise 1</vt:lpstr>
      <vt:lpstr>Exercise 2</vt:lpstr>
      <vt:lpstr>Exercise 3</vt:lpstr>
      <vt:lpstr>Exercise 6</vt:lpstr>
      <vt:lpstr>Exercise 7</vt:lpstr>
      <vt:lpstr>3.2. Truth</vt:lpstr>
      <vt:lpstr>4. TRIANGULATION</vt:lpstr>
      <vt:lpstr>4.1. The PROCESS</vt:lpstr>
      <vt:lpstr>Step 1: Innocence Argument, 1st Pass</vt:lpstr>
      <vt:lpstr>Step 2: What’s wrong with Premise (1)?</vt:lpstr>
      <vt:lpstr>Steps 3&amp;4:  Innocence Argument, 2nd Pass</vt:lpstr>
      <vt:lpstr>Step 5: Innocence Argument, 3rd Pass</vt:lpstr>
      <vt:lpstr>Time Permitting…</vt:lpstr>
      <vt:lpstr>Further challenges to the Innocence Argument</vt:lpstr>
      <vt:lpstr>Exercise 10</vt:lpstr>
      <vt:lpstr>Exercise 14</vt:lpstr>
    </vt:vector>
  </TitlesOfParts>
  <Company>Middlebury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Kareem Khalifa</dc:creator>
  <cp:lastModifiedBy>Kareem Khalifa</cp:lastModifiedBy>
  <cp:revision>11</cp:revision>
  <dcterms:created xsi:type="dcterms:W3CDTF">2015-01-07T13:58:24Z</dcterms:created>
  <dcterms:modified xsi:type="dcterms:W3CDTF">2016-02-17T19:52:12Z</dcterms:modified>
</cp:coreProperties>
</file>